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6"/>
    <p:sldMasterId id="2147483684" r:id="rId7"/>
    <p:sldMasterId id="2147483685"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Lst>
  <p:sldSz cy="5143500" cx="9144000"/>
  <p:notesSz cx="6858000" cy="9144000"/>
  <p:embeddedFontLst>
    <p:embeddedFont>
      <p:font typeface="Lobster"/>
      <p:regular r:id="rId34"/>
    </p:embeddedFont>
    <p:embeddedFont>
      <p:font typeface="Montserrat"/>
      <p:regular r:id="rId35"/>
      <p:bold r:id="rId36"/>
      <p:italic r:id="rId37"/>
      <p:boldItalic r:id="rId38"/>
    </p:embeddedFont>
    <p:embeddedFont>
      <p:font typeface="Helvetica Neu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8" name="Mike Pearc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F93B55-D650-460C-B038-041F8941C8FB}">
  <a:tblStyle styleId="{96F93B55-D650-460C-B038-041F8941C8FB}"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fill>
          <a:solidFill>
            <a:srgbClr val="FFFFFF"/>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20" Type="http://schemas.openxmlformats.org/officeDocument/2006/relationships/slide" Target="slides/slide11.xml"/><Relationship Id="rId42" Type="http://schemas.openxmlformats.org/officeDocument/2006/relationships/font" Target="fonts/HelveticaNeue-boldItalic.fntdata"/><Relationship Id="rId41" Type="http://schemas.openxmlformats.org/officeDocument/2006/relationships/font" Target="fonts/HelveticaNeue-italic.fntdata"/><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slide" Target="slides/slide20.xml"/><Relationship Id="rId7" Type="http://schemas.openxmlformats.org/officeDocument/2006/relationships/slideMaster" Target="slideMasters/slideMaster2.xml"/><Relationship Id="rId8" Type="http://schemas.openxmlformats.org/officeDocument/2006/relationships/slideMaster" Target="slideMasters/slideMaster3.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font" Target="fonts/Montserrat-regular.fntdata"/><Relationship Id="rId12" Type="http://schemas.openxmlformats.org/officeDocument/2006/relationships/slide" Target="slides/slide3.xml"/><Relationship Id="rId34" Type="http://schemas.openxmlformats.org/officeDocument/2006/relationships/font" Target="fonts/Lobster-regular.fntdata"/><Relationship Id="rId15" Type="http://schemas.openxmlformats.org/officeDocument/2006/relationships/slide" Target="slides/slide6.xml"/><Relationship Id="rId37" Type="http://schemas.openxmlformats.org/officeDocument/2006/relationships/font" Target="fonts/Montserrat-italic.fntdata"/><Relationship Id="rId14" Type="http://schemas.openxmlformats.org/officeDocument/2006/relationships/slide" Target="slides/slide5.xml"/><Relationship Id="rId36" Type="http://schemas.openxmlformats.org/officeDocument/2006/relationships/font" Target="fonts/Montserrat-bold.fntdata"/><Relationship Id="rId17" Type="http://schemas.openxmlformats.org/officeDocument/2006/relationships/slide" Target="slides/slide8.xml"/><Relationship Id="rId39" Type="http://schemas.openxmlformats.org/officeDocument/2006/relationships/font" Target="fonts/HelveticaNeue-regular.fntdata"/><Relationship Id="rId16" Type="http://schemas.openxmlformats.org/officeDocument/2006/relationships/slide" Target="slides/slide7.xml"/><Relationship Id="rId38" Type="http://schemas.openxmlformats.org/officeDocument/2006/relationships/font" Target="fonts/Montserrat-boldItalic.fntdata"/><Relationship Id="rId19" Type="http://schemas.openxmlformats.org/officeDocument/2006/relationships/slide" Target="slides/slide10.xml"/><Relationship Id="rId18" Type="http://schemas.openxmlformats.org/officeDocument/2006/relationships/slide" Target="slides/slide9.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01-31T09:56:44.826">
    <p:pos x="6000" y="0"/>
    <p:text>Mike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01-31T09:56:54.768">
    <p:pos x="6000" y="0"/>
    <p:text>Mike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01-31T09:59:30.500">
    <p:pos x="6000" y="0"/>
    <p:text>Mike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5-01-31T09:56:04.993">
    <p:pos x="6000" y="0"/>
    <p:text>Angel</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5-01-31T09:59:41.289">
    <p:pos x="6000" y="0"/>
    <p:text>Angel</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6" dt="2025-01-31T10:38:28.218">
    <p:pos x="6000" y="0"/>
    <p:text>Angel</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5-01-31T09:57:26.751">
    <p:pos x="6000" y="0"/>
    <p:text>Carles</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5-01-31T09:58:48.099">
    <p:pos x="6000" y="0"/>
    <p:text>Carles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269a4724a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3269a4724af_0_3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2b07c4d2dd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32b07c4d2dd_5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2b07c4d2dd_5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32b07c4d2dd_5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2b07c4d2dd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2b07c4d2dd_4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b07c4d2d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2b07c4d2dd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2b07c4d2dd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2b07c4d2dd_3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2b07c4d2dd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32b07c4d2dd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2b07c4d2dd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32b07c4d2dd_3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2b07c4d2dd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32b07c4d2dd_3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2b07c4d2dd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32b07c4d2dd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2b07c4d2d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Young medalists are more likely to win again in later olympics</a:t>
            </a:r>
            <a:endParaRPr/>
          </a:p>
          <a:p>
            <a:pPr indent="-298450" lvl="0" marL="457200" rtl="0" algn="l">
              <a:spcBef>
                <a:spcPts val="0"/>
              </a:spcBef>
              <a:spcAft>
                <a:spcPts val="0"/>
              </a:spcAft>
              <a:buSzPts val="1100"/>
              <a:buChar char="-"/>
            </a:pPr>
            <a:r>
              <a:rPr lang="en"/>
              <a:t>To analyze this, we split the athletes into four categories</a:t>
            </a:r>
            <a:endParaRPr/>
          </a:p>
          <a:p>
            <a:pPr indent="-298450" lvl="1" marL="914400" rtl="0" algn="just">
              <a:lnSpc>
                <a:spcPct val="115000"/>
              </a:lnSpc>
              <a:spcBef>
                <a:spcPts val="0"/>
              </a:spcBef>
              <a:spcAft>
                <a:spcPts val="0"/>
              </a:spcAft>
              <a:buClr>
                <a:schemeClr val="dk1"/>
              </a:buClr>
              <a:buSzPts val="1100"/>
              <a:buChar char="-"/>
            </a:pPr>
            <a:r>
              <a:rPr lang="en">
                <a:solidFill>
                  <a:schemeClr val="dk1"/>
                </a:solidFill>
              </a:rPr>
              <a:t>Filtered dataset to focus on </a:t>
            </a:r>
            <a:r>
              <a:rPr b="1" lang="en">
                <a:solidFill>
                  <a:schemeClr val="dk1"/>
                </a:solidFill>
              </a:rPr>
              <a:t>medalists vs. non-medalists</a:t>
            </a:r>
            <a:r>
              <a:rPr lang="en">
                <a:solidFill>
                  <a:schemeClr val="dk1"/>
                </a:solidFill>
              </a:rPr>
              <a:t> and </a:t>
            </a:r>
            <a:r>
              <a:rPr b="1" lang="en">
                <a:solidFill>
                  <a:schemeClr val="dk1"/>
                </a:solidFill>
              </a:rPr>
              <a:t>age groups</a:t>
            </a:r>
            <a:r>
              <a:rPr lang="en">
                <a:solidFill>
                  <a:schemeClr val="dk1"/>
                </a:solidFill>
              </a:rPr>
              <a:t> (Under 22 vs. Over 22).</a:t>
            </a:r>
            <a:endParaRPr b="1">
              <a:solidFill>
                <a:schemeClr val="dk1"/>
              </a:solidFill>
            </a:endParaRPr>
          </a:p>
          <a:p>
            <a:pPr indent="-298450" lvl="1" marL="914400" rtl="0" algn="just">
              <a:lnSpc>
                <a:spcPct val="115000"/>
              </a:lnSpc>
              <a:spcBef>
                <a:spcPts val="0"/>
              </a:spcBef>
              <a:spcAft>
                <a:spcPts val="0"/>
              </a:spcAft>
              <a:buClr>
                <a:schemeClr val="dk1"/>
              </a:buClr>
              <a:buSzPts val="1100"/>
              <a:buChar char="-"/>
            </a:pPr>
            <a:r>
              <a:rPr lang="en">
                <a:solidFill>
                  <a:schemeClr val="dk1"/>
                </a:solidFill>
              </a:rPr>
              <a:t>Calculated </a:t>
            </a:r>
            <a:r>
              <a:rPr b="1" lang="en">
                <a:solidFill>
                  <a:schemeClr val="dk1"/>
                </a:solidFill>
              </a:rPr>
              <a:t>total athletes, repeat medalists, and repeat medal percentages</a:t>
            </a:r>
            <a:r>
              <a:rPr lang="en">
                <a:solidFill>
                  <a:schemeClr val="dk1"/>
                </a:solidFill>
              </a:rPr>
              <a:t> for each group.</a:t>
            </a:r>
            <a:endParaRPr>
              <a:solidFill>
                <a:schemeClr val="dk1"/>
              </a:solidFill>
            </a:endParaRPr>
          </a:p>
          <a:p>
            <a:pPr indent="-298450" lvl="1" marL="914400" rtl="0" algn="just">
              <a:lnSpc>
                <a:spcPct val="115000"/>
              </a:lnSpc>
              <a:spcBef>
                <a:spcPts val="0"/>
              </a:spcBef>
              <a:spcAft>
                <a:spcPts val="0"/>
              </a:spcAft>
              <a:buClr>
                <a:schemeClr val="dk1"/>
              </a:buClr>
              <a:buSzPts val="1100"/>
              <a:buChar char="-"/>
            </a:pPr>
            <a:r>
              <a:rPr b="1" lang="en">
                <a:solidFill>
                  <a:schemeClr val="dk1"/>
                </a:solidFill>
              </a:rPr>
              <a:t>Pie Charts</a:t>
            </a:r>
            <a:r>
              <a:rPr lang="en">
                <a:solidFill>
                  <a:schemeClr val="dk1"/>
                </a:solidFill>
              </a:rPr>
              <a:t>: Compared the proportion of repeat medalists within different age and medal groups.</a:t>
            </a:r>
            <a:endParaRPr/>
          </a:p>
        </p:txBody>
      </p:sp>
      <p:sp>
        <p:nvSpPr>
          <p:cNvPr id="364" name="Google Shape;364;g32b07c4d2dd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269a4724a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3269a4724af_0_3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269a4724a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269a4724af_0_3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2b07c4d2d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a:solidFill>
                  <a:schemeClr val="dk1"/>
                </a:solidFill>
              </a:rPr>
              <a:t>Narrowing the dataset </a:t>
            </a:r>
            <a:r>
              <a:rPr b="1" lang="en">
                <a:solidFill>
                  <a:schemeClr val="dk1"/>
                </a:solidFill>
              </a:rPr>
              <a:t>improved reliability and consistency</a:t>
            </a:r>
            <a:r>
              <a:rPr lang="en">
                <a:solidFill>
                  <a:schemeClr val="dk1"/>
                </a:solidFill>
              </a:rPr>
              <a:t> in our analysis.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Recognizing external factors like </a:t>
            </a:r>
            <a:r>
              <a:rPr b="1" lang="en">
                <a:solidFill>
                  <a:schemeClr val="dk1"/>
                </a:solidFill>
              </a:rPr>
              <a:t>political changes</a:t>
            </a:r>
            <a:r>
              <a:rPr lang="en">
                <a:solidFill>
                  <a:schemeClr val="dk1"/>
                </a:solidFill>
              </a:rPr>
              <a:t> is crucial in global sports analytics.</a:t>
            </a:r>
            <a:endParaRPr sz="1400">
              <a:solidFill>
                <a:srgbClr val="444746"/>
              </a:solidFill>
            </a:endParaRPr>
          </a:p>
          <a:p>
            <a:pPr indent="0" lvl="0" marL="0" rtl="0" algn="l">
              <a:spcBef>
                <a:spcPts val="1000"/>
              </a:spcBef>
              <a:spcAft>
                <a:spcPts val="0"/>
              </a:spcAft>
              <a:buNone/>
            </a:pPr>
            <a:r>
              <a:t/>
            </a:r>
            <a:endParaRPr/>
          </a:p>
        </p:txBody>
      </p:sp>
      <p:sp>
        <p:nvSpPr>
          <p:cNvPr id="382" name="Google Shape;382;g32b07c4d2dd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2b07c4d2dd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2b07c4d2dd_0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269a4724a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Insights useful for National Olympic Committees trying to improve their performance </a:t>
            </a:r>
            <a:endParaRPr/>
          </a:p>
          <a:p>
            <a:pPr indent="-298450" lvl="0" marL="457200" rtl="0" algn="l">
              <a:spcBef>
                <a:spcPts val="0"/>
              </a:spcBef>
              <a:spcAft>
                <a:spcPts val="0"/>
              </a:spcAft>
              <a:buSzPts val="1100"/>
              <a:buChar char="-"/>
            </a:pPr>
            <a:r>
              <a:rPr lang="en"/>
              <a:t>or Betting companies trying to better predict outcomes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Next Steps</a:t>
            </a:r>
            <a:endParaRPr b="1"/>
          </a:p>
          <a:p>
            <a:pPr indent="-298450" lvl="0" marL="457200" rtl="0" algn="l">
              <a:spcBef>
                <a:spcPts val="0"/>
              </a:spcBef>
              <a:spcAft>
                <a:spcPts val="0"/>
              </a:spcAft>
              <a:buSzPts val="1100"/>
              <a:buChar char="-"/>
            </a:pPr>
            <a:r>
              <a:rPr lang="en"/>
              <a:t>Select variables with high and linear correlation</a:t>
            </a:r>
            <a:endParaRPr/>
          </a:p>
          <a:p>
            <a:pPr indent="-298450" lvl="0" marL="457200" rtl="0" algn="l">
              <a:spcBef>
                <a:spcPts val="0"/>
              </a:spcBef>
              <a:spcAft>
                <a:spcPts val="0"/>
              </a:spcAft>
              <a:buSzPts val="1100"/>
              <a:buChar char="-"/>
            </a:pPr>
            <a:r>
              <a:rPr lang="en"/>
              <a:t>Create a linear regression model and begin training it on our data (70% for training, 30% for testing)</a:t>
            </a:r>
            <a:endParaRPr/>
          </a:p>
          <a:p>
            <a:pPr indent="-298450" lvl="0" marL="457200" rtl="0" algn="l">
              <a:spcBef>
                <a:spcPts val="0"/>
              </a:spcBef>
              <a:spcAft>
                <a:spcPts val="0"/>
              </a:spcAft>
              <a:buSzPts val="1100"/>
              <a:buChar char="-"/>
            </a:pPr>
            <a:r>
              <a:rPr lang="en"/>
              <a:t>Find more variables with correlation to improve the model</a:t>
            </a:r>
            <a:endParaRPr/>
          </a:p>
          <a:p>
            <a:pPr indent="-298450" lvl="0" marL="457200" rtl="0" algn="l">
              <a:spcBef>
                <a:spcPts val="0"/>
              </a:spcBef>
              <a:spcAft>
                <a:spcPts val="0"/>
              </a:spcAft>
              <a:buSzPts val="1100"/>
              <a:buChar char="-"/>
            </a:pPr>
            <a:r>
              <a:rPr lang="en"/>
              <a:t>Sell the model </a:t>
            </a:r>
            <a:endParaRPr/>
          </a:p>
        </p:txBody>
      </p:sp>
      <p:sp>
        <p:nvSpPr>
          <p:cNvPr id="399" name="Google Shape;399;g3269a4724af_0_3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69a4724af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3269a4724af_0_3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28447bfee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328447bfeef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b07c4d2d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32b07c4d2dd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269a4724a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8" name="Google Shape;188;g3269a4724af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2b07c4d2d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32b07c4d2dd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2b07c4d2d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32b07c4d2dd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2b07c4d2d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32b07c4d2dd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2b07c4d2d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32b07c4d2dd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56" name="Shape 56"/>
        <p:cNvGrpSpPr/>
        <p:nvPr/>
      </p:nvGrpSpPr>
      <p:grpSpPr>
        <a:xfrm>
          <a:off x="0" y="0"/>
          <a:ext cx="0" cy="0"/>
          <a:chOff x="0" y="0"/>
          <a:chExt cx="0" cy="0"/>
        </a:xfrm>
      </p:grpSpPr>
      <p:sp>
        <p:nvSpPr>
          <p:cNvPr id="57" name="Google Shape;57;p14"/>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4"/>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9" name="Shape 5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60" name="Shape 60"/>
        <p:cNvGrpSpPr/>
        <p:nvPr/>
      </p:nvGrpSpPr>
      <p:grpSpPr>
        <a:xfrm>
          <a:off x="0" y="0"/>
          <a:ext cx="0" cy="0"/>
          <a:chOff x="0" y="0"/>
          <a:chExt cx="0" cy="0"/>
        </a:xfrm>
      </p:grpSpPr>
      <p:sp>
        <p:nvSpPr>
          <p:cNvPr id="61" name="Google Shape;61;p16"/>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6"/>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63" name="Shape 63"/>
        <p:cNvGrpSpPr/>
        <p:nvPr/>
      </p:nvGrpSpPr>
      <p:grpSpPr>
        <a:xfrm>
          <a:off x="0" y="0"/>
          <a:ext cx="0" cy="0"/>
          <a:chOff x="0" y="0"/>
          <a:chExt cx="0" cy="0"/>
        </a:xfrm>
      </p:grpSpPr>
      <p:sp>
        <p:nvSpPr>
          <p:cNvPr id="64" name="Google Shape;64;p17"/>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7"/>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6" name="Google Shape;66;p17"/>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8"/>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69" name="Shape 69"/>
        <p:cNvGrpSpPr/>
        <p:nvPr/>
      </p:nvGrpSpPr>
      <p:grpSpPr>
        <a:xfrm>
          <a:off x="0" y="0"/>
          <a:ext cx="0" cy="0"/>
          <a:chOff x="0" y="0"/>
          <a:chExt cx="0" cy="0"/>
        </a:xfrm>
      </p:grpSpPr>
      <p:sp>
        <p:nvSpPr>
          <p:cNvPr id="70" name="Google Shape;70;p19"/>
          <p:cNvSpPr txBox="1"/>
          <p:nvPr>
            <p:ph idx="1" type="subTitle"/>
          </p:nvPr>
        </p:nvSpPr>
        <p:spPr>
          <a:xfrm>
            <a:off x="311760" y="744480"/>
            <a:ext cx="8520000" cy="95148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71" name="Shape 71"/>
        <p:cNvGrpSpPr/>
        <p:nvPr/>
      </p:nvGrpSpPr>
      <p:grpSpPr>
        <a:xfrm>
          <a:off x="0" y="0"/>
          <a:ext cx="0" cy="0"/>
          <a:chOff x="0" y="0"/>
          <a:chExt cx="0" cy="0"/>
        </a:xfrm>
      </p:grpSpPr>
      <p:sp>
        <p:nvSpPr>
          <p:cNvPr id="72" name="Google Shape;72;p20"/>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4" name="Google Shape;74;p20"/>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5" name="Google Shape;75;p20"/>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76" name="Shape 76"/>
        <p:cNvGrpSpPr/>
        <p:nvPr/>
      </p:nvGrpSpPr>
      <p:grpSpPr>
        <a:xfrm>
          <a:off x="0" y="0"/>
          <a:ext cx="0" cy="0"/>
          <a:chOff x="0" y="0"/>
          <a:chExt cx="0" cy="0"/>
        </a:xfrm>
      </p:grpSpPr>
      <p:sp>
        <p:nvSpPr>
          <p:cNvPr id="77" name="Google Shape;77;p21"/>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9" name="Google Shape;79;p21"/>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0" name="Google Shape;80;p21"/>
          <p:cNvSpPr txBox="1"/>
          <p:nvPr>
            <p:ph idx="3"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81" name="Shape 81"/>
        <p:cNvGrpSpPr/>
        <p:nvPr/>
      </p:nvGrpSpPr>
      <p:grpSpPr>
        <a:xfrm>
          <a:off x="0" y="0"/>
          <a:ext cx="0" cy="0"/>
          <a:chOff x="0" y="0"/>
          <a:chExt cx="0" cy="0"/>
        </a:xfrm>
      </p:grpSpPr>
      <p:sp>
        <p:nvSpPr>
          <p:cNvPr id="82" name="Google Shape;82;p22"/>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2"/>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4" name="Google Shape;84;p22"/>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5" name="Google Shape;85;p22"/>
          <p:cNvSpPr txBox="1"/>
          <p:nvPr>
            <p:ph idx="3"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86" name="Shape 86"/>
        <p:cNvGrpSpPr/>
        <p:nvPr/>
      </p:nvGrpSpPr>
      <p:grpSpPr>
        <a:xfrm>
          <a:off x="0" y="0"/>
          <a:ext cx="0" cy="0"/>
          <a:chOff x="0" y="0"/>
          <a:chExt cx="0" cy="0"/>
        </a:xfrm>
      </p:grpSpPr>
      <p:sp>
        <p:nvSpPr>
          <p:cNvPr id="87" name="Google Shape;87;p23"/>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3"/>
          <p:cNvSpPr txBox="1"/>
          <p:nvPr>
            <p:ph idx="1" type="body"/>
          </p:nvPr>
        </p:nvSpPr>
        <p:spPr>
          <a:xfrm>
            <a:off x="457200" y="120348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89" name="Google Shape;89;p23"/>
          <p:cNvSpPr txBox="1"/>
          <p:nvPr>
            <p:ph idx="2"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90" name="Shape 90"/>
        <p:cNvGrpSpPr/>
        <p:nvPr/>
      </p:nvGrpSpPr>
      <p:grpSpPr>
        <a:xfrm>
          <a:off x="0" y="0"/>
          <a:ext cx="0" cy="0"/>
          <a:chOff x="0" y="0"/>
          <a:chExt cx="0" cy="0"/>
        </a:xfrm>
      </p:grpSpPr>
      <p:sp>
        <p:nvSpPr>
          <p:cNvPr id="91" name="Google Shape;91;p24"/>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4"/>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3" name="Google Shape;93;p24"/>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24"/>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5" name="Google Shape;95;p24"/>
          <p:cNvSpPr txBox="1"/>
          <p:nvPr>
            <p:ph idx="4"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96" name="Shape 96"/>
        <p:cNvGrpSpPr/>
        <p:nvPr/>
      </p:nvGrpSpPr>
      <p:grpSpPr>
        <a:xfrm>
          <a:off x="0" y="0"/>
          <a:ext cx="0" cy="0"/>
          <a:chOff x="0" y="0"/>
          <a:chExt cx="0" cy="0"/>
        </a:xfrm>
      </p:grpSpPr>
      <p:sp>
        <p:nvSpPr>
          <p:cNvPr id="97" name="Google Shape;97;p25"/>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5"/>
          <p:cNvSpPr txBox="1"/>
          <p:nvPr>
            <p:ph idx="1" type="body"/>
          </p:nvPr>
        </p:nvSpPr>
        <p:spPr>
          <a:xfrm>
            <a:off x="45720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9" name="Google Shape;99;p25"/>
          <p:cNvSpPr txBox="1"/>
          <p:nvPr>
            <p:ph idx="2" type="body"/>
          </p:nvPr>
        </p:nvSpPr>
        <p:spPr>
          <a:xfrm>
            <a:off x="323964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0" name="Google Shape;100;p25"/>
          <p:cNvSpPr txBox="1"/>
          <p:nvPr>
            <p:ph idx="3" type="body"/>
          </p:nvPr>
        </p:nvSpPr>
        <p:spPr>
          <a:xfrm>
            <a:off x="602208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1" name="Google Shape;101;p25"/>
          <p:cNvSpPr txBox="1"/>
          <p:nvPr>
            <p:ph idx="4" type="body"/>
          </p:nvPr>
        </p:nvSpPr>
        <p:spPr>
          <a:xfrm>
            <a:off x="45720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25"/>
          <p:cNvSpPr txBox="1"/>
          <p:nvPr>
            <p:ph idx="5" type="body"/>
          </p:nvPr>
        </p:nvSpPr>
        <p:spPr>
          <a:xfrm>
            <a:off x="323964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25"/>
          <p:cNvSpPr txBox="1"/>
          <p:nvPr>
            <p:ph idx="6" type="body"/>
          </p:nvPr>
        </p:nvSpPr>
        <p:spPr>
          <a:xfrm>
            <a:off x="602208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08" name="Shape 108"/>
        <p:cNvGrpSpPr/>
        <p:nvPr/>
      </p:nvGrpSpPr>
      <p:grpSpPr>
        <a:xfrm>
          <a:off x="0" y="0"/>
          <a:ext cx="0" cy="0"/>
          <a:chOff x="0" y="0"/>
          <a:chExt cx="0" cy="0"/>
        </a:xfrm>
      </p:grpSpPr>
      <p:sp>
        <p:nvSpPr>
          <p:cNvPr id="109" name="Google Shape;109;p27"/>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7"/>
          <p:cNvSpPr txBox="1"/>
          <p:nvPr>
            <p:ph idx="1" type="subTitle"/>
          </p:nvPr>
        </p:nvSpPr>
        <p:spPr>
          <a:xfrm>
            <a:off x="457200" y="1203480"/>
            <a:ext cx="8229300" cy="29829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1" name="Shape 111"/>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2" name="Shape 112"/>
        <p:cNvGrpSpPr/>
        <p:nvPr/>
      </p:nvGrpSpPr>
      <p:grpSpPr>
        <a:xfrm>
          <a:off x="0" y="0"/>
          <a:ext cx="0" cy="0"/>
          <a:chOff x="0" y="0"/>
          <a:chExt cx="0" cy="0"/>
        </a:xfrm>
      </p:grpSpPr>
      <p:sp>
        <p:nvSpPr>
          <p:cNvPr id="113" name="Google Shape;113;p29"/>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29"/>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15" name="Shape 115"/>
        <p:cNvGrpSpPr/>
        <p:nvPr/>
      </p:nvGrpSpPr>
      <p:grpSpPr>
        <a:xfrm>
          <a:off x="0" y="0"/>
          <a:ext cx="0" cy="0"/>
          <a:chOff x="0" y="0"/>
          <a:chExt cx="0" cy="0"/>
        </a:xfrm>
      </p:grpSpPr>
      <p:sp>
        <p:nvSpPr>
          <p:cNvPr id="116" name="Google Shape;116;p30"/>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0"/>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8" name="Google Shape;118;p30"/>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31"/>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1" name="Shape 121"/>
        <p:cNvGrpSpPr/>
        <p:nvPr/>
      </p:nvGrpSpPr>
      <p:grpSpPr>
        <a:xfrm>
          <a:off x="0" y="0"/>
          <a:ext cx="0" cy="0"/>
          <a:chOff x="0" y="0"/>
          <a:chExt cx="0" cy="0"/>
        </a:xfrm>
      </p:grpSpPr>
      <p:sp>
        <p:nvSpPr>
          <p:cNvPr id="122" name="Google Shape;122;p32"/>
          <p:cNvSpPr txBox="1"/>
          <p:nvPr>
            <p:ph idx="1" type="subTitle"/>
          </p:nvPr>
        </p:nvSpPr>
        <p:spPr>
          <a:xfrm>
            <a:off x="311760" y="744480"/>
            <a:ext cx="8520000" cy="9514800"/>
          </a:xfrm>
          <a:prstGeom prst="rect">
            <a:avLst/>
          </a:prstGeom>
          <a:noFill/>
          <a:ln>
            <a:noFill/>
          </a:ln>
        </p:spPr>
        <p:txBody>
          <a:bodyPr anchorCtr="0" anchor="ctr" bIns="0" lIns="0" spcFirstLastPara="1" rIns="0" wrap="square" tIns="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3" name="Shape 123"/>
        <p:cNvGrpSpPr/>
        <p:nvPr/>
      </p:nvGrpSpPr>
      <p:grpSpPr>
        <a:xfrm>
          <a:off x="0" y="0"/>
          <a:ext cx="0" cy="0"/>
          <a:chOff x="0" y="0"/>
          <a:chExt cx="0" cy="0"/>
        </a:xfrm>
      </p:grpSpPr>
      <p:sp>
        <p:nvSpPr>
          <p:cNvPr id="124" name="Google Shape;124;p33"/>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33"/>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6" name="Google Shape;126;p33"/>
          <p:cNvSpPr txBox="1"/>
          <p:nvPr>
            <p:ph idx="2" type="body"/>
          </p:nvPr>
        </p:nvSpPr>
        <p:spPr>
          <a:xfrm>
            <a:off x="467424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 name="Google Shape;127;p33"/>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28" name="Shape 128"/>
        <p:cNvGrpSpPr/>
        <p:nvPr/>
      </p:nvGrpSpPr>
      <p:grpSpPr>
        <a:xfrm>
          <a:off x="0" y="0"/>
          <a:ext cx="0" cy="0"/>
          <a:chOff x="0" y="0"/>
          <a:chExt cx="0" cy="0"/>
        </a:xfrm>
      </p:grpSpPr>
      <p:sp>
        <p:nvSpPr>
          <p:cNvPr id="129" name="Google Shape;129;p34"/>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34"/>
          <p:cNvSpPr txBox="1"/>
          <p:nvPr>
            <p:ph idx="1" type="body"/>
          </p:nvPr>
        </p:nvSpPr>
        <p:spPr>
          <a:xfrm>
            <a:off x="457200" y="1203480"/>
            <a:ext cx="4015800" cy="29829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1" name="Google Shape;131;p34"/>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2" name="Google Shape;132;p34"/>
          <p:cNvSpPr txBox="1"/>
          <p:nvPr>
            <p:ph idx="3"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3" name="Shape 133"/>
        <p:cNvGrpSpPr/>
        <p:nvPr/>
      </p:nvGrpSpPr>
      <p:grpSpPr>
        <a:xfrm>
          <a:off x="0" y="0"/>
          <a:ext cx="0" cy="0"/>
          <a:chOff x="0" y="0"/>
          <a:chExt cx="0" cy="0"/>
        </a:xfrm>
      </p:grpSpPr>
      <p:sp>
        <p:nvSpPr>
          <p:cNvPr id="134" name="Google Shape;134;p35"/>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35"/>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6" name="Google Shape;136;p35"/>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7" name="Google Shape;137;p35"/>
          <p:cNvSpPr txBox="1"/>
          <p:nvPr>
            <p:ph idx="3"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38" name="Shape 138"/>
        <p:cNvGrpSpPr/>
        <p:nvPr/>
      </p:nvGrpSpPr>
      <p:grpSpPr>
        <a:xfrm>
          <a:off x="0" y="0"/>
          <a:ext cx="0" cy="0"/>
          <a:chOff x="0" y="0"/>
          <a:chExt cx="0" cy="0"/>
        </a:xfrm>
      </p:grpSpPr>
      <p:sp>
        <p:nvSpPr>
          <p:cNvPr id="139" name="Google Shape;139;p36"/>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36"/>
          <p:cNvSpPr txBox="1"/>
          <p:nvPr>
            <p:ph idx="1" type="body"/>
          </p:nvPr>
        </p:nvSpPr>
        <p:spPr>
          <a:xfrm>
            <a:off x="457200" y="120348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1" name="Google Shape;141;p36"/>
          <p:cNvSpPr txBox="1"/>
          <p:nvPr>
            <p:ph idx="2" type="body"/>
          </p:nvPr>
        </p:nvSpPr>
        <p:spPr>
          <a:xfrm>
            <a:off x="457200" y="2761920"/>
            <a:ext cx="82293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2" name="Shape 142"/>
        <p:cNvGrpSpPr/>
        <p:nvPr/>
      </p:nvGrpSpPr>
      <p:grpSpPr>
        <a:xfrm>
          <a:off x="0" y="0"/>
          <a:ext cx="0" cy="0"/>
          <a:chOff x="0" y="0"/>
          <a:chExt cx="0" cy="0"/>
        </a:xfrm>
      </p:grpSpPr>
      <p:sp>
        <p:nvSpPr>
          <p:cNvPr id="143" name="Google Shape;143;p37"/>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37"/>
          <p:cNvSpPr txBox="1"/>
          <p:nvPr>
            <p:ph idx="1" type="body"/>
          </p:nvPr>
        </p:nvSpPr>
        <p:spPr>
          <a:xfrm>
            <a:off x="45720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5" name="Google Shape;145;p37"/>
          <p:cNvSpPr txBox="1"/>
          <p:nvPr>
            <p:ph idx="2" type="body"/>
          </p:nvPr>
        </p:nvSpPr>
        <p:spPr>
          <a:xfrm>
            <a:off x="4674240" y="120348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6" name="Google Shape;146;p37"/>
          <p:cNvSpPr txBox="1"/>
          <p:nvPr>
            <p:ph idx="3" type="body"/>
          </p:nvPr>
        </p:nvSpPr>
        <p:spPr>
          <a:xfrm>
            <a:off x="45720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7" name="Google Shape;147;p37"/>
          <p:cNvSpPr txBox="1"/>
          <p:nvPr>
            <p:ph idx="4" type="body"/>
          </p:nvPr>
        </p:nvSpPr>
        <p:spPr>
          <a:xfrm>
            <a:off x="4674240" y="2761920"/>
            <a:ext cx="40158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48" name="Shape 148"/>
        <p:cNvGrpSpPr/>
        <p:nvPr/>
      </p:nvGrpSpPr>
      <p:grpSpPr>
        <a:xfrm>
          <a:off x="0" y="0"/>
          <a:ext cx="0" cy="0"/>
          <a:chOff x="0" y="0"/>
          <a:chExt cx="0" cy="0"/>
        </a:xfrm>
      </p:grpSpPr>
      <p:sp>
        <p:nvSpPr>
          <p:cNvPr id="149" name="Google Shape;149;p38"/>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38"/>
          <p:cNvSpPr txBox="1"/>
          <p:nvPr>
            <p:ph idx="1" type="body"/>
          </p:nvPr>
        </p:nvSpPr>
        <p:spPr>
          <a:xfrm>
            <a:off x="45720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1" name="Google Shape;151;p38"/>
          <p:cNvSpPr txBox="1"/>
          <p:nvPr>
            <p:ph idx="2" type="body"/>
          </p:nvPr>
        </p:nvSpPr>
        <p:spPr>
          <a:xfrm>
            <a:off x="323964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2" name="Google Shape;152;p38"/>
          <p:cNvSpPr txBox="1"/>
          <p:nvPr>
            <p:ph idx="3" type="body"/>
          </p:nvPr>
        </p:nvSpPr>
        <p:spPr>
          <a:xfrm>
            <a:off x="6022080" y="120348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3" name="Google Shape;153;p38"/>
          <p:cNvSpPr txBox="1"/>
          <p:nvPr>
            <p:ph idx="4" type="body"/>
          </p:nvPr>
        </p:nvSpPr>
        <p:spPr>
          <a:xfrm>
            <a:off x="45720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4" name="Google Shape;154;p38"/>
          <p:cNvSpPr txBox="1"/>
          <p:nvPr>
            <p:ph idx="5" type="body"/>
          </p:nvPr>
        </p:nvSpPr>
        <p:spPr>
          <a:xfrm>
            <a:off x="323964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5" name="Google Shape;155;p38"/>
          <p:cNvSpPr txBox="1"/>
          <p:nvPr>
            <p:ph idx="6" type="body"/>
          </p:nvPr>
        </p:nvSpPr>
        <p:spPr>
          <a:xfrm>
            <a:off x="6022080" y="2761920"/>
            <a:ext cx="2649600" cy="142260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0.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theme" Target="../theme/theme1.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8.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959480" y="3924360"/>
            <a:ext cx="3908400" cy="3930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52" name="Google Shape;52;p13"/>
          <p:cNvSpPr txBox="1"/>
          <p:nvPr>
            <p:ph idx="2" type="title"/>
          </p:nvPr>
        </p:nvSpPr>
        <p:spPr>
          <a:xfrm>
            <a:off x="1959480" y="3283920"/>
            <a:ext cx="8520000" cy="5724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53" name="Google Shape;53;p13"/>
          <p:cNvSpPr txBox="1"/>
          <p:nvPr>
            <p:ph idx="12" type="sldNum"/>
          </p:nvPr>
        </p:nvSpPr>
        <p:spPr>
          <a:xfrm>
            <a:off x="8472600" y="4663080"/>
            <a:ext cx="548400" cy="393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pic>
        <p:nvPicPr>
          <p:cNvPr id="54" name="Google Shape;54;p13"/>
          <p:cNvPicPr preferRelativeResize="0"/>
          <p:nvPr/>
        </p:nvPicPr>
        <p:blipFill rotWithShape="1">
          <a:blip r:embed="rId1">
            <a:alphaModFix/>
          </a:blip>
          <a:srcRect b="0" l="0" r="0" t="0"/>
          <a:stretch/>
        </p:blipFill>
        <p:spPr>
          <a:xfrm>
            <a:off x="7262640" y="157320"/>
            <a:ext cx="1663200" cy="1663200"/>
          </a:xfrm>
          <a:prstGeom prst="rect">
            <a:avLst/>
          </a:prstGeom>
          <a:noFill/>
          <a:ln>
            <a:noFill/>
          </a:ln>
        </p:spPr>
      </p:pic>
      <p:sp>
        <p:nvSpPr>
          <p:cNvPr id="55" name="Google Shape;55;p13"/>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04" name="Shape 104"/>
        <p:cNvGrpSpPr/>
        <p:nvPr/>
      </p:nvGrpSpPr>
      <p:grpSpPr>
        <a:xfrm>
          <a:off x="0" y="0"/>
          <a:ext cx="0" cy="0"/>
          <a:chOff x="0" y="0"/>
          <a:chExt cx="0" cy="0"/>
        </a:xfrm>
      </p:grpSpPr>
      <p:sp>
        <p:nvSpPr>
          <p:cNvPr id="105" name="Google Shape;105;p26"/>
          <p:cNvSpPr txBox="1"/>
          <p:nvPr>
            <p:ph type="title"/>
          </p:nvPr>
        </p:nvSpPr>
        <p:spPr>
          <a:xfrm>
            <a:off x="311760" y="744480"/>
            <a:ext cx="8520000" cy="2052300"/>
          </a:xfrm>
          <a:prstGeom prst="rect">
            <a:avLst/>
          </a:prstGeom>
          <a:noFill/>
          <a:ln>
            <a:noFill/>
          </a:ln>
        </p:spPr>
        <p:txBody>
          <a:bodyPr anchorCtr="0" anchor="ctr" bIns="0" lIns="0" spcFirstLastPara="1" rIns="0" wrap="square" tIns="0">
            <a:noAutofit/>
          </a:bodyPr>
          <a:lstStyle>
            <a:lvl1pPr lvl="0" marR="0" algn="l">
              <a:spcBef>
                <a:spcPts val="0"/>
              </a:spcBef>
              <a:spcAft>
                <a:spcPts val="0"/>
              </a:spcAft>
              <a:buSzPts val="1400"/>
              <a:buNone/>
              <a:defRPr b="0" i="0" sz="1800" u="none" cap="none" strike="noStrike"/>
            </a:lvl1pPr>
            <a:lvl2pPr lvl="1" marR="0" algn="l">
              <a:spcBef>
                <a:spcPts val="0"/>
              </a:spcBef>
              <a:spcAft>
                <a:spcPts val="0"/>
              </a:spcAft>
              <a:buSzPts val="1400"/>
              <a:buNone/>
              <a:defRPr b="0" i="0" sz="1800" u="none" cap="none" strike="noStrike"/>
            </a:lvl2pPr>
            <a:lvl3pPr lvl="2" marR="0" algn="l">
              <a:spcBef>
                <a:spcPts val="0"/>
              </a:spcBef>
              <a:spcAft>
                <a:spcPts val="0"/>
              </a:spcAft>
              <a:buSzPts val="1400"/>
              <a:buNone/>
              <a:defRPr b="0" i="0" sz="1800" u="none" cap="none" strike="noStrike"/>
            </a:lvl3pPr>
            <a:lvl4pPr lvl="3" marR="0" algn="l">
              <a:spcBef>
                <a:spcPts val="0"/>
              </a:spcBef>
              <a:spcAft>
                <a:spcPts val="0"/>
              </a:spcAft>
              <a:buSzPts val="1400"/>
              <a:buNone/>
              <a:defRPr b="0" i="0" sz="1800" u="none" cap="none" strike="noStrike"/>
            </a:lvl4pPr>
            <a:lvl5pPr lvl="4" marR="0" algn="l">
              <a:spcBef>
                <a:spcPts val="0"/>
              </a:spcBef>
              <a:spcAft>
                <a:spcPts val="0"/>
              </a:spcAft>
              <a:buSzPts val="1400"/>
              <a:buNone/>
              <a:defRPr b="0" i="0" sz="1800" u="none" cap="none" strike="noStrike"/>
            </a:lvl5pPr>
            <a:lvl6pPr lvl="5" marR="0" algn="l">
              <a:spcBef>
                <a:spcPts val="0"/>
              </a:spcBef>
              <a:spcAft>
                <a:spcPts val="0"/>
              </a:spcAft>
              <a:buSzPts val="1400"/>
              <a:buNone/>
              <a:defRPr b="0" i="0" sz="1800" u="none" cap="none" strike="noStrike"/>
            </a:lvl6pPr>
            <a:lvl7pPr lvl="6" marR="0" algn="l">
              <a:spcBef>
                <a:spcPts val="0"/>
              </a:spcBef>
              <a:spcAft>
                <a:spcPts val="0"/>
              </a:spcAft>
              <a:buSzPts val="1400"/>
              <a:buNone/>
              <a:defRPr b="0" i="0" sz="1800" u="none" cap="none" strike="noStrike"/>
            </a:lvl7pPr>
            <a:lvl8pPr lvl="7" marR="0" algn="l">
              <a:spcBef>
                <a:spcPts val="0"/>
              </a:spcBef>
              <a:spcAft>
                <a:spcPts val="0"/>
              </a:spcAft>
              <a:buSzPts val="1400"/>
              <a:buNone/>
              <a:defRPr b="0" i="0" sz="1800" u="none" cap="none" strike="noStrike"/>
            </a:lvl8pPr>
            <a:lvl9pPr lvl="8" marR="0" algn="l">
              <a:spcBef>
                <a:spcPts val="0"/>
              </a:spcBef>
              <a:spcAft>
                <a:spcPts val="0"/>
              </a:spcAft>
              <a:buSzPts val="1400"/>
              <a:buNone/>
              <a:defRPr b="0" i="0" sz="1800" u="none" cap="none" strike="noStrike"/>
            </a:lvl9pPr>
          </a:lstStyle>
          <a:p/>
        </p:txBody>
      </p:sp>
      <p:sp>
        <p:nvSpPr>
          <p:cNvPr id="106" name="Google Shape;106;p26"/>
          <p:cNvSpPr txBox="1"/>
          <p:nvPr>
            <p:ph idx="12" type="sldNum"/>
          </p:nvPr>
        </p:nvSpPr>
        <p:spPr>
          <a:xfrm>
            <a:off x="8472600" y="4663080"/>
            <a:ext cx="548400" cy="3930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buNone/>
              <a:defRPr b="0" i="0" sz="1000" u="none" cap="none" strike="noStrike">
                <a:solidFill>
                  <a:srgbClr val="595959"/>
                </a:solidFill>
                <a:latin typeface="Arial"/>
                <a:ea typeface="Arial"/>
                <a:cs typeface="Arial"/>
                <a:sym typeface="Arial"/>
              </a:defRPr>
            </a:lvl1pPr>
            <a:lvl2pPr indent="0" lvl="1" marL="0" marR="0" algn="r">
              <a:lnSpc>
                <a:spcPct val="100000"/>
              </a:lnSpc>
              <a:spcBef>
                <a:spcPts val="0"/>
              </a:spcBef>
              <a:buNone/>
              <a:defRPr b="0" i="0" sz="1000" u="none" cap="none" strike="noStrike">
                <a:solidFill>
                  <a:srgbClr val="595959"/>
                </a:solidFill>
                <a:latin typeface="Arial"/>
                <a:ea typeface="Arial"/>
                <a:cs typeface="Arial"/>
                <a:sym typeface="Arial"/>
              </a:defRPr>
            </a:lvl2pPr>
            <a:lvl3pPr indent="0" lvl="2" marL="0" marR="0" algn="r">
              <a:lnSpc>
                <a:spcPct val="100000"/>
              </a:lnSpc>
              <a:spcBef>
                <a:spcPts val="0"/>
              </a:spcBef>
              <a:buNone/>
              <a:defRPr b="0" i="0" sz="1000" u="none" cap="none" strike="noStrike">
                <a:solidFill>
                  <a:srgbClr val="595959"/>
                </a:solidFill>
                <a:latin typeface="Arial"/>
                <a:ea typeface="Arial"/>
                <a:cs typeface="Arial"/>
                <a:sym typeface="Arial"/>
              </a:defRPr>
            </a:lvl3pPr>
            <a:lvl4pPr indent="0" lvl="3" marL="0" marR="0" algn="r">
              <a:lnSpc>
                <a:spcPct val="100000"/>
              </a:lnSpc>
              <a:spcBef>
                <a:spcPts val="0"/>
              </a:spcBef>
              <a:buNone/>
              <a:defRPr b="0" i="0" sz="1000" u="none" cap="none" strike="noStrike">
                <a:solidFill>
                  <a:srgbClr val="595959"/>
                </a:solidFill>
                <a:latin typeface="Arial"/>
                <a:ea typeface="Arial"/>
                <a:cs typeface="Arial"/>
                <a:sym typeface="Arial"/>
              </a:defRPr>
            </a:lvl4pPr>
            <a:lvl5pPr indent="0" lvl="4" marL="0" marR="0" algn="r">
              <a:lnSpc>
                <a:spcPct val="100000"/>
              </a:lnSpc>
              <a:spcBef>
                <a:spcPts val="0"/>
              </a:spcBef>
              <a:buNone/>
              <a:defRPr b="0" i="0" sz="1000" u="none" cap="none" strike="noStrike">
                <a:solidFill>
                  <a:srgbClr val="595959"/>
                </a:solidFill>
                <a:latin typeface="Arial"/>
                <a:ea typeface="Arial"/>
                <a:cs typeface="Arial"/>
                <a:sym typeface="Arial"/>
              </a:defRPr>
            </a:lvl5pPr>
            <a:lvl6pPr indent="0" lvl="5" marL="0" marR="0" algn="r">
              <a:lnSpc>
                <a:spcPct val="100000"/>
              </a:lnSpc>
              <a:spcBef>
                <a:spcPts val="0"/>
              </a:spcBef>
              <a:buNone/>
              <a:defRPr b="0" i="0" sz="1000" u="none" cap="none" strike="noStrike">
                <a:solidFill>
                  <a:srgbClr val="595959"/>
                </a:solidFill>
                <a:latin typeface="Arial"/>
                <a:ea typeface="Arial"/>
                <a:cs typeface="Arial"/>
                <a:sym typeface="Arial"/>
              </a:defRPr>
            </a:lvl6pPr>
            <a:lvl7pPr indent="0" lvl="6" marL="0" marR="0" algn="r">
              <a:lnSpc>
                <a:spcPct val="100000"/>
              </a:lnSpc>
              <a:spcBef>
                <a:spcPts val="0"/>
              </a:spcBef>
              <a:buNone/>
              <a:defRPr b="0" i="0" sz="1000" u="none" cap="none" strike="noStrike">
                <a:solidFill>
                  <a:srgbClr val="595959"/>
                </a:solidFill>
                <a:latin typeface="Arial"/>
                <a:ea typeface="Arial"/>
                <a:cs typeface="Arial"/>
                <a:sym typeface="Arial"/>
              </a:defRPr>
            </a:lvl7pPr>
            <a:lvl8pPr indent="0" lvl="7" marL="0" marR="0" algn="r">
              <a:lnSpc>
                <a:spcPct val="100000"/>
              </a:lnSpc>
              <a:spcBef>
                <a:spcPts val="0"/>
              </a:spcBef>
              <a:buNone/>
              <a:defRPr b="0" i="0" sz="1000" u="none" cap="none" strike="noStrike">
                <a:solidFill>
                  <a:srgbClr val="595959"/>
                </a:solidFill>
                <a:latin typeface="Arial"/>
                <a:ea typeface="Arial"/>
                <a:cs typeface="Arial"/>
                <a:sym typeface="Arial"/>
              </a:defRPr>
            </a:lvl8pPr>
            <a:lvl9pPr indent="0" lvl="8" marL="0" marR="0" algn="r">
              <a:lnSpc>
                <a:spcPct val="100000"/>
              </a:lnSpc>
              <a:spcBef>
                <a:spcPts val="0"/>
              </a:spcBef>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solidFill>
                <a:srgbClr val="000000"/>
              </a:solidFill>
              <a:latin typeface="Times New Roman"/>
              <a:ea typeface="Times New Roman"/>
              <a:cs typeface="Times New Roman"/>
              <a:sym typeface="Times New Roman"/>
            </a:endParaRPr>
          </a:p>
        </p:txBody>
      </p:sp>
      <p:sp>
        <p:nvSpPr>
          <p:cNvPr id="107" name="Google Shape;107;p26"/>
          <p:cNvSpPr txBox="1"/>
          <p:nvPr>
            <p:ph idx="1" type="body"/>
          </p:nvPr>
        </p:nvSpPr>
        <p:spPr>
          <a:xfrm>
            <a:off x="457200" y="1203480"/>
            <a:ext cx="8229300" cy="2982900"/>
          </a:xfrm>
          <a:prstGeom prst="rect">
            <a:avLst/>
          </a:prstGeom>
          <a:noFill/>
          <a:ln>
            <a:noFill/>
          </a:ln>
        </p:spPr>
        <p:txBody>
          <a:bodyPr anchorCtr="0" anchor="t" bIns="0" lIns="0" spcFirstLastPara="1" rIns="0" wrap="square" tIns="0">
            <a:normAutofit/>
          </a:bodyPr>
          <a:lstStyle>
            <a:lvl1pPr indent="-228600" lvl="0" marL="457200" marR="0" algn="l">
              <a:spcBef>
                <a:spcPts val="0"/>
              </a:spcBef>
              <a:spcAft>
                <a:spcPts val="0"/>
              </a:spcAft>
              <a:buSzPts val="1400"/>
              <a:buNone/>
              <a:defRPr b="0" i="0" sz="1800" u="none" cap="none" strike="noStrike"/>
            </a:lvl1pPr>
            <a:lvl2pPr indent="-228600" lvl="1" marL="914400" marR="0" algn="l">
              <a:spcBef>
                <a:spcPts val="0"/>
              </a:spcBef>
              <a:spcAft>
                <a:spcPts val="0"/>
              </a:spcAft>
              <a:buSzPts val="1400"/>
              <a:buNone/>
              <a:defRPr b="0" i="0" sz="1800" u="none" cap="none" strike="noStrike"/>
            </a:lvl2pPr>
            <a:lvl3pPr indent="-228600" lvl="2" marL="1371600" marR="0" algn="l">
              <a:spcBef>
                <a:spcPts val="0"/>
              </a:spcBef>
              <a:spcAft>
                <a:spcPts val="0"/>
              </a:spcAft>
              <a:buSzPts val="1400"/>
              <a:buNone/>
              <a:defRPr b="0" i="0" sz="1800" u="none" cap="none" strike="noStrike"/>
            </a:lvl3pPr>
            <a:lvl4pPr indent="-228600" lvl="3" marL="1828800" marR="0" algn="l">
              <a:spcBef>
                <a:spcPts val="0"/>
              </a:spcBef>
              <a:spcAft>
                <a:spcPts val="0"/>
              </a:spcAft>
              <a:buSzPts val="1400"/>
              <a:buNone/>
              <a:defRPr b="0" i="0" sz="1800" u="none" cap="none" strike="noStrike"/>
            </a:lvl4pPr>
            <a:lvl5pPr indent="-228600" lvl="4" marL="2286000" marR="0" algn="l">
              <a:spcBef>
                <a:spcPts val="0"/>
              </a:spcBef>
              <a:spcAft>
                <a:spcPts val="0"/>
              </a:spcAft>
              <a:buSzPts val="1400"/>
              <a:buNone/>
              <a:defRPr b="0" i="0" sz="1800" u="none" cap="none" strike="noStrike"/>
            </a:lvl5pPr>
            <a:lvl6pPr indent="-228600" lvl="5" marL="2743200" marR="0" algn="l">
              <a:spcBef>
                <a:spcPts val="0"/>
              </a:spcBef>
              <a:spcAft>
                <a:spcPts val="0"/>
              </a:spcAft>
              <a:buSzPts val="1400"/>
              <a:buNone/>
              <a:defRPr b="0" i="0" sz="1800" u="none" cap="none" strike="noStrike"/>
            </a:lvl6pPr>
            <a:lvl7pPr indent="-228600" lvl="6" marL="3200400" marR="0" algn="l">
              <a:spcBef>
                <a:spcPts val="0"/>
              </a:spcBef>
              <a:spcAft>
                <a:spcPts val="0"/>
              </a:spcAft>
              <a:buSzPts val="1400"/>
              <a:buNone/>
              <a:defRPr b="0" i="0" sz="1800" u="none" cap="none" strike="noStrike"/>
            </a:lvl7pPr>
            <a:lvl8pPr indent="-228600" lvl="7" marL="3657600" marR="0" algn="l">
              <a:spcBef>
                <a:spcPts val="0"/>
              </a:spcBef>
              <a:spcAft>
                <a:spcPts val="0"/>
              </a:spcAft>
              <a:buSzPts val="1400"/>
              <a:buNone/>
              <a:defRPr b="0" i="0" sz="1800" u="none" cap="none" strike="noStrike"/>
            </a:lvl8pPr>
            <a:lvl9pPr indent="-228600" lvl="8" marL="4114800" marR="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21.png"/><Relationship Id="rId7"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31.png"/><Relationship Id="rId6"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s://zoom.us/wb/doc/jadgrFJwSwmrmnxkKlWPhQ/p/164847734882304" TargetMode="External"/><Relationship Id="rId5"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15.jp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30.png"/><Relationship Id="rId6"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comments" Target="../comments/comment2.xml"/><Relationship Id="rId4" Type="http://schemas.openxmlformats.org/officeDocument/2006/relationships/image" Target="../media/image2.png"/><Relationship Id="rId5"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2.png"/><Relationship Id="rId5"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comments" Target="../comments/comment4.xml"/><Relationship Id="rId4" Type="http://schemas.openxmlformats.org/officeDocument/2006/relationships/image" Target="../media/image2.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comments" Target="../comments/comment5.xml"/><Relationship Id="rId4" Type="http://schemas.openxmlformats.org/officeDocument/2006/relationships/image" Target="../media/image2.png"/><Relationship Id="rId5" Type="http://schemas.openxmlformats.org/officeDocument/2006/relationships/hyperlink" Target="https://www.kaggle.com/datasets/heesoo37/120-years-of-olympic-history-athletes-and-results/data" TargetMode="External"/><Relationship Id="rId6" Type="http://schemas.openxmlformats.org/officeDocument/2006/relationships/hyperlink" Target="http://sports-reference.com" TargetMode="External"/><Relationship Id="rId7" Type="http://schemas.openxmlformats.org/officeDocument/2006/relationships/hyperlink" Target="http://sports-reference.com" TargetMode="External"/><Relationship Id="rId8"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comments" Target="../comments/comment6.xml"/><Relationship Id="rId4" Type="http://schemas.openxmlformats.org/officeDocument/2006/relationships/image" Target="../media/image2.png"/><Relationship Id="rId5" Type="http://schemas.openxmlformats.org/officeDocument/2006/relationships/hyperlink" Target="https://www.timezonegenius.com/capitals" TargetMode="External"/><Relationship Id="rId6"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comments" Target="../comments/comment7.xml"/><Relationship Id="rId4" Type="http://schemas.openxmlformats.org/officeDocument/2006/relationships/image" Target="../media/image2.pn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comments" Target="../comments/comment8.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9"/>
          <p:cNvSpPr txBox="1"/>
          <p:nvPr/>
        </p:nvSpPr>
        <p:spPr>
          <a:xfrm>
            <a:off x="1959472" y="4029825"/>
            <a:ext cx="7483800" cy="393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a:solidFill>
                  <a:srgbClr val="434343"/>
                </a:solidFill>
                <a:latin typeface="Montserrat"/>
                <a:ea typeface="Montserrat"/>
                <a:cs typeface="Montserrat"/>
                <a:sym typeface="Montserrat"/>
              </a:rPr>
              <a:t>WEEK 3 </a:t>
            </a:r>
            <a:r>
              <a:rPr b="1" i="0" lang="en" sz="1400" u="none" cap="none" strike="noStrike">
                <a:solidFill>
                  <a:srgbClr val="434343"/>
                </a:solidFill>
                <a:latin typeface="Montserrat"/>
                <a:ea typeface="Montserrat"/>
                <a:cs typeface="Montserrat"/>
                <a:sym typeface="Montserrat"/>
              </a:rPr>
              <a:t>| </a:t>
            </a:r>
            <a:r>
              <a:rPr b="1" lang="en">
                <a:solidFill>
                  <a:srgbClr val="434343"/>
                </a:solidFill>
                <a:latin typeface="Montserrat"/>
                <a:ea typeface="Montserrat"/>
                <a:cs typeface="Montserrat"/>
                <a:sym typeface="Montserrat"/>
              </a:rPr>
              <a:t>OLYMPICS DATASET</a:t>
            </a:r>
            <a:endParaRPr b="1">
              <a:solidFill>
                <a:srgbClr val="434343"/>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
                <a:solidFill>
                  <a:srgbClr val="434343"/>
                </a:solidFill>
                <a:latin typeface="Montserrat"/>
                <a:ea typeface="Montserrat"/>
                <a:cs typeface="Montserrat"/>
                <a:sym typeface="Montserrat"/>
              </a:rPr>
              <a:t>Group 2 - Carles | Rebecca | Angel | Mike</a:t>
            </a:r>
            <a:endParaRPr>
              <a:solidFill>
                <a:srgbClr val="434343"/>
              </a:solidFill>
              <a:latin typeface="Montserrat"/>
              <a:ea typeface="Montserrat"/>
              <a:cs typeface="Montserrat"/>
              <a:sym typeface="Montserrat"/>
            </a:endParaRPr>
          </a:p>
        </p:txBody>
      </p:sp>
      <p:sp>
        <p:nvSpPr>
          <p:cNvPr id="161" name="Google Shape;161;p39"/>
          <p:cNvSpPr txBox="1"/>
          <p:nvPr/>
        </p:nvSpPr>
        <p:spPr>
          <a:xfrm>
            <a:off x="1959480" y="3393720"/>
            <a:ext cx="8520000" cy="57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3400">
                <a:solidFill>
                  <a:srgbClr val="2DC5FA"/>
                </a:solidFill>
                <a:latin typeface="Montserrat"/>
                <a:ea typeface="Montserrat"/>
                <a:cs typeface="Montserrat"/>
                <a:sym typeface="Montserrat"/>
              </a:rPr>
              <a:t>IronHack Data Analytics</a:t>
            </a:r>
            <a:endParaRPr b="0" i="0" sz="3400" u="none" cap="none" strike="noStrike">
              <a:solidFill>
                <a:srgbClr val="000000"/>
              </a:solidFill>
              <a:latin typeface="Arial"/>
              <a:ea typeface="Arial"/>
              <a:cs typeface="Arial"/>
              <a:sym typeface="Arial"/>
            </a:endParaRPr>
          </a:p>
        </p:txBody>
      </p:sp>
      <p:pic>
        <p:nvPicPr>
          <p:cNvPr id="162" name="Google Shape;162;p39"/>
          <p:cNvPicPr preferRelativeResize="0"/>
          <p:nvPr/>
        </p:nvPicPr>
        <p:blipFill>
          <a:blip r:embed="rId4">
            <a:alphaModFix/>
          </a:blip>
          <a:stretch>
            <a:fillRect/>
          </a:stretch>
        </p:blipFill>
        <p:spPr>
          <a:xfrm>
            <a:off x="481400" y="361200"/>
            <a:ext cx="5420001" cy="28252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8"/>
          <p:cNvSpPr/>
          <p:nvPr/>
        </p:nvSpPr>
        <p:spPr>
          <a:xfrm>
            <a:off x="683575" y="5479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GDP per capita</a:t>
            </a:r>
            <a:endParaRPr b="0" i="0" sz="2000" u="none" cap="none" strike="noStrike">
              <a:latin typeface="Arial"/>
              <a:ea typeface="Arial"/>
              <a:cs typeface="Arial"/>
              <a:sym typeface="Arial"/>
            </a:endParaRPr>
          </a:p>
        </p:txBody>
      </p:sp>
      <p:sp>
        <p:nvSpPr>
          <p:cNvPr id="255" name="Google Shape;255;p48"/>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256" name="Google Shape;256;p48"/>
          <p:cNvSpPr txBox="1"/>
          <p:nvPr>
            <p:ph idx="4294967295" type="body"/>
          </p:nvPr>
        </p:nvSpPr>
        <p:spPr>
          <a:xfrm>
            <a:off x="830400" y="1169875"/>
            <a:ext cx="40851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The wealth and resources of a country, can lead to greater investment in sports, better nutrition, and other amenities, thereby affecting the number of medals won”</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257" name="Google Shape;257;p48"/>
          <p:cNvSpPr txBox="1"/>
          <p:nvPr/>
        </p:nvSpPr>
        <p:spPr>
          <a:xfrm>
            <a:off x="773100" y="1644175"/>
            <a:ext cx="4581600" cy="28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Correlation: 0.2</a:t>
            </a:r>
            <a:endParaRPr b="1" sz="10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rPr lang="en" sz="1000">
                <a:solidFill>
                  <a:schemeClr val="dk1"/>
                </a:solidFill>
              </a:rPr>
              <a:t>There is a low correlation between medals won and the gdp per capita. </a:t>
            </a:r>
            <a:r>
              <a:rPr lang="en" sz="1000">
                <a:solidFill>
                  <a:schemeClr val="dk1"/>
                </a:solidFill>
              </a:rPr>
              <a:t>Although being at either extreme appears to influence performance in terms of the number of medals (with the poorest countries winning few or none), once a certain minimum threshold is reached, further increases in GDP per capita have little or zero impact on the number of medals won.</a:t>
            </a:r>
            <a:endParaRPr sz="10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t/>
            </a:r>
            <a:endParaRPr sz="11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t/>
            </a:r>
            <a:endParaRPr sz="1800"/>
          </a:p>
        </p:txBody>
      </p:sp>
      <p:pic>
        <p:nvPicPr>
          <p:cNvPr id="258" name="Google Shape;258;p48"/>
          <p:cNvPicPr preferRelativeResize="0"/>
          <p:nvPr/>
        </p:nvPicPr>
        <p:blipFill>
          <a:blip r:embed="rId4">
            <a:alphaModFix/>
          </a:blip>
          <a:stretch>
            <a:fillRect/>
          </a:stretch>
        </p:blipFill>
        <p:spPr>
          <a:xfrm>
            <a:off x="988175" y="3006700"/>
            <a:ext cx="3256975" cy="1756726"/>
          </a:xfrm>
          <a:prstGeom prst="rect">
            <a:avLst/>
          </a:prstGeom>
          <a:noFill/>
          <a:ln>
            <a:noFill/>
          </a:ln>
        </p:spPr>
      </p:pic>
      <p:pic>
        <p:nvPicPr>
          <p:cNvPr id="259" name="Google Shape;259;p48"/>
          <p:cNvPicPr preferRelativeResize="0"/>
          <p:nvPr/>
        </p:nvPicPr>
        <p:blipFill>
          <a:blip r:embed="rId5">
            <a:alphaModFix/>
          </a:blip>
          <a:stretch>
            <a:fillRect/>
          </a:stretch>
        </p:blipFill>
        <p:spPr>
          <a:xfrm>
            <a:off x="5354700" y="844550"/>
            <a:ext cx="3341251" cy="1806501"/>
          </a:xfrm>
          <a:prstGeom prst="rect">
            <a:avLst/>
          </a:prstGeom>
          <a:noFill/>
          <a:ln>
            <a:noFill/>
          </a:ln>
        </p:spPr>
      </p:pic>
      <p:pic>
        <p:nvPicPr>
          <p:cNvPr id="260" name="Google Shape;260;p48"/>
          <p:cNvPicPr preferRelativeResize="0"/>
          <p:nvPr/>
        </p:nvPicPr>
        <p:blipFill>
          <a:blip r:embed="rId6">
            <a:alphaModFix/>
          </a:blip>
          <a:stretch>
            <a:fillRect/>
          </a:stretch>
        </p:blipFill>
        <p:spPr>
          <a:xfrm>
            <a:off x="5354700" y="2905350"/>
            <a:ext cx="3341251" cy="1858076"/>
          </a:xfrm>
          <a:prstGeom prst="rect">
            <a:avLst/>
          </a:prstGeom>
          <a:noFill/>
          <a:ln>
            <a:noFill/>
          </a:ln>
        </p:spPr>
      </p:pic>
      <p:pic>
        <p:nvPicPr>
          <p:cNvPr id="261" name="Google Shape;261;p48"/>
          <p:cNvPicPr preferRelativeResize="0"/>
          <p:nvPr/>
        </p:nvPicPr>
        <p:blipFill>
          <a:blip r:embed="rId7">
            <a:alphaModFix/>
          </a:blip>
          <a:stretch>
            <a:fillRect/>
          </a:stretch>
        </p:blipFill>
        <p:spPr>
          <a:xfrm>
            <a:off x="591178" y="1169878"/>
            <a:ext cx="181925" cy="181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49"/>
          <p:cNvSpPr/>
          <p:nvPr/>
        </p:nvSpPr>
        <p:spPr>
          <a:xfrm>
            <a:off x="692025" y="590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GDP per capita</a:t>
            </a:r>
            <a:endParaRPr b="0" i="0" sz="2000" u="none" cap="none" strike="noStrike">
              <a:latin typeface="Arial"/>
              <a:ea typeface="Arial"/>
              <a:cs typeface="Arial"/>
              <a:sym typeface="Arial"/>
            </a:endParaRPr>
          </a:p>
        </p:txBody>
      </p:sp>
      <p:sp>
        <p:nvSpPr>
          <p:cNvPr id="267" name="Google Shape;267;p49"/>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pic>
        <p:nvPicPr>
          <p:cNvPr id="268" name="Google Shape;268;p49"/>
          <p:cNvPicPr preferRelativeResize="0"/>
          <p:nvPr/>
        </p:nvPicPr>
        <p:blipFill>
          <a:blip r:embed="rId4">
            <a:alphaModFix/>
          </a:blip>
          <a:stretch>
            <a:fillRect/>
          </a:stretch>
        </p:blipFill>
        <p:spPr>
          <a:xfrm>
            <a:off x="291650" y="1689325"/>
            <a:ext cx="4725176" cy="2025726"/>
          </a:xfrm>
          <a:prstGeom prst="rect">
            <a:avLst/>
          </a:prstGeom>
          <a:noFill/>
          <a:ln>
            <a:noFill/>
          </a:ln>
        </p:spPr>
      </p:pic>
      <p:pic>
        <p:nvPicPr>
          <p:cNvPr id="269" name="Google Shape;269;p49"/>
          <p:cNvPicPr preferRelativeResize="0"/>
          <p:nvPr/>
        </p:nvPicPr>
        <p:blipFill>
          <a:blip r:embed="rId5">
            <a:alphaModFix/>
          </a:blip>
          <a:stretch>
            <a:fillRect/>
          </a:stretch>
        </p:blipFill>
        <p:spPr>
          <a:xfrm>
            <a:off x="5016825" y="463850"/>
            <a:ext cx="3733026" cy="4216999"/>
          </a:xfrm>
          <a:prstGeom prst="rect">
            <a:avLst/>
          </a:prstGeom>
          <a:noFill/>
          <a:ln>
            <a:noFill/>
          </a:ln>
        </p:spPr>
      </p:pic>
      <p:sp>
        <p:nvSpPr>
          <p:cNvPr id="270" name="Google Shape;270;p49"/>
          <p:cNvSpPr txBox="1"/>
          <p:nvPr/>
        </p:nvSpPr>
        <p:spPr>
          <a:xfrm>
            <a:off x="952451" y="3582650"/>
            <a:ext cx="3732900" cy="1007100"/>
          </a:xfrm>
          <a:prstGeom prst="rect">
            <a:avLst/>
          </a:prstGeom>
          <a:noFill/>
          <a:ln>
            <a:noFill/>
          </a:ln>
        </p:spPr>
        <p:txBody>
          <a:bodyPr anchorCtr="0" anchor="t" bIns="91425" lIns="91425" spcFirstLastPara="1" rIns="91425" wrap="square" tIns="91425">
            <a:spAutoFit/>
          </a:bodyPr>
          <a:lstStyle/>
          <a:p>
            <a:pPr indent="0" lvl="0" marL="0" marR="38100" rtl="0" algn="just">
              <a:lnSpc>
                <a:spcPct val="128571"/>
              </a:lnSpc>
              <a:spcBef>
                <a:spcPts val="0"/>
              </a:spcBef>
              <a:spcAft>
                <a:spcPts val="0"/>
              </a:spcAft>
              <a:buNone/>
            </a:pPr>
            <a:r>
              <a:rPr lang="en" sz="1100">
                <a:solidFill>
                  <a:schemeClr val="dk1"/>
                </a:solidFill>
              </a:rPr>
              <a:t>We can conclude that our hypothesis is false. Although there is some correlation between the number of medals won by the richest and poorest countries, it does not serve as a clear differentiating factor overall.</a:t>
            </a:r>
            <a:endParaRPr/>
          </a:p>
        </p:txBody>
      </p:sp>
      <p:sp>
        <p:nvSpPr>
          <p:cNvPr id="271" name="Google Shape;271;p49"/>
          <p:cNvSpPr txBox="1"/>
          <p:nvPr>
            <p:ph idx="4294967295" type="body"/>
          </p:nvPr>
        </p:nvSpPr>
        <p:spPr>
          <a:xfrm>
            <a:off x="830400" y="1169875"/>
            <a:ext cx="43215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The wealth and resources of a country, can lead to greater investment in sports, better nutrition, and other amenities, thereby affecting the number of medals won”</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272" name="Google Shape;272;p49"/>
          <p:cNvPicPr preferRelativeResize="0"/>
          <p:nvPr/>
        </p:nvPicPr>
        <p:blipFill>
          <a:blip r:embed="rId6">
            <a:alphaModFix/>
          </a:blip>
          <a:stretch>
            <a:fillRect/>
          </a:stretch>
        </p:blipFill>
        <p:spPr>
          <a:xfrm>
            <a:off x="591178" y="1169878"/>
            <a:ext cx="181925" cy="18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p50"/>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time zones</a:t>
            </a:r>
            <a:endParaRPr b="0" i="0" sz="2000" u="none" cap="none" strike="noStrike">
              <a:latin typeface="Arial"/>
              <a:ea typeface="Arial"/>
              <a:cs typeface="Arial"/>
              <a:sym typeface="Arial"/>
            </a:endParaRPr>
          </a:p>
        </p:txBody>
      </p:sp>
      <p:sp>
        <p:nvSpPr>
          <p:cNvPr id="278" name="Google Shape;278;p50"/>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279" name="Google Shape;279;p50"/>
          <p:cNvSpPr txBox="1"/>
          <p:nvPr>
            <p:ph idx="4294967295" type="body"/>
          </p:nvPr>
        </p:nvSpPr>
        <p:spPr>
          <a:xfrm>
            <a:off x="830400" y="1169875"/>
            <a:ext cx="52944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“Jet lag or long travels can affect to athletes performance and so as the number of medal won by a country”</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280" name="Google Shape;280;p50"/>
          <p:cNvSpPr txBox="1"/>
          <p:nvPr/>
        </p:nvSpPr>
        <p:spPr>
          <a:xfrm>
            <a:off x="4926850" y="1593250"/>
            <a:ext cx="3518100" cy="28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Correlation: -0.9</a:t>
            </a:r>
            <a:endParaRPr b="1" sz="1100">
              <a:solidFill>
                <a:schemeClr val="dk1"/>
              </a:solidFill>
            </a:endParaRPr>
          </a:p>
          <a:p>
            <a:pPr indent="0" lvl="0" marL="0" marR="38100" rtl="0" algn="just">
              <a:lnSpc>
                <a:spcPct val="128571"/>
              </a:lnSpc>
              <a:spcBef>
                <a:spcPts val="1200"/>
              </a:spcBef>
              <a:spcAft>
                <a:spcPts val="0"/>
              </a:spcAft>
              <a:buNone/>
            </a:pPr>
            <a:r>
              <a:rPr lang="en" sz="1100">
                <a:solidFill>
                  <a:schemeClr val="dk1"/>
                </a:solidFill>
              </a:rPr>
              <a:t>There is a strong correlation between medals won and the difference in time zones. That is, the greater the difference between the hours of the host and athlete city, the fewer the number of medals won by the country.</a:t>
            </a:r>
            <a:endParaRPr sz="1100">
              <a:solidFill>
                <a:schemeClr val="dk1"/>
              </a:solidFill>
            </a:endParaRPr>
          </a:p>
          <a:p>
            <a:pPr indent="0" lvl="0" marL="0" marR="38100" rtl="0" algn="just">
              <a:lnSpc>
                <a:spcPct val="128571"/>
              </a:lnSpc>
              <a:spcBef>
                <a:spcPts val="0"/>
              </a:spcBef>
              <a:spcAft>
                <a:spcPts val="0"/>
              </a:spcAft>
              <a:buNone/>
            </a:pPr>
            <a:r>
              <a:t/>
            </a:r>
            <a:endParaRPr sz="1100">
              <a:solidFill>
                <a:schemeClr val="dk1"/>
              </a:solidFill>
            </a:endParaRPr>
          </a:p>
          <a:p>
            <a:pPr indent="0" lvl="0" marL="0" marR="38100" rtl="0" algn="just">
              <a:lnSpc>
                <a:spcPct val="128571"/>
              </a:lnSpc>
              <a:spcBef>
                <a:spcPts val="0"/>
              </a:spcBef>
              <a:spcAft>
                <a:spcPts val="0"/>
              </a:spcAft>
              <a:buNone/>
            </a:pPr>
            <a:r>
              <a:rPr lang="en" sz="1100">
                <a:solidFill>
                  <a:schemeClr val="dk1"/>
                </a:solidFill>
              </a:rPr>
              <a:t>If we want the </a:t>
            </a:r>
            <a:r>
              <a:rPr lang="en" sz="1100">
                <a:solidFill>
                  <a:schemeClr val="dk1"/>
                </a:solidFill>
              </a:rPr>
              <a:t>predict</a:t>
            </a:r>
            <a:r>
              <a:rPr lang="en" sz="1100">
                <a:solidFill>
                  <a:schemeClr val="dk1"/>
                </a:solidFill>
              </a:rPr>
              <a:t> </a:t>
            </a:r>
            <a:r>
              <a:rPr lang="en" sz="1100">
                <a:solidFill>
                  <a:schemeClr val="dk1"/>
                </a:solidFill>
              </a:rPr>
              <a:t>the odds that a country has to win in the next Olympics, we need to take into account the time difference between the host country and the athlete country. </a:t>
            </a:r>
            <a:endParaRPr sz="1100">
              <a:solidFill>
                <a:schemeClr val="dk1"/>
              </a:solidFill>
            </a:endParaRPr>
          </a:p>
          <a:p>
            <a:pPr indent="0" lvl="0" marL="0" marR="38100" rtl="0" algn="just">
              <a:lnSpc>
                <a:spcPct val="128571"/>
              </a:lnSpc>
              <a:spcBef>
                <a:spcPts val="0"/>
              </a:spcBef>
              <a:spcAft>
                <a:spcPts val="0"/>
              </a:spcAft>
              <a:buNone/>
            </a:pPr>
            <a:r>
              <a:t/>
            </a:r>
            <a:endParaRPr sz="1100">
              <a:solidFill>
                <a:schemeClr val="dk1"/>
              </a:solidFill>
            </a:endParaRPr>
          </a:p>
          <a:p>
            <a:pPr indent="0" lvl="0" marL="0" marR="38100" rtl="0" algn="just">
              <a:lnSpc>
                <a:spcPct val="128571"/>
              </a:lnSpc>
              <a:spcBef>
                <a:spcPts val="0"/>
              </a:spcBef>
              <a:spcAft>
                <a:spcPts val="0"/>
              </a:spcAft>
              <a:buNone/>
            </a:pPr>
            <a:r>
              <a:t/>
            </a:r>
            <a:endParaRPr sz="1800"/>
          </a:p>
        </p:txBody>
      </p:sp>
      <p:pic>
        <p:nvPicPr>
          <p:cNvPr id="281" name="Google Shape;281;p50"/>
          <p:cNvPicPr preferRelativeResize="0"/>
          <p:nvPr/>
        </p:nvPicPr>
        <p:blipFill>
          <a:blip r:embed="rId4">
            <a:alphaModFix/>
          </a:blip>
          <a:stretch>
            <a:fillRect/>
          </a:stretch>
        </p:blipFill>
        <p:spPr>
          <a:xfrm>
            <a:off x="611752" y="1169874"/>
            <a:ext cx="161350" cy="161350"/>
          </a:xfrm>
          <a:prstGeom prst="rect">
            <a:avLst/>
          </a:prstGeom>
          <a:noFill/>
          <a:ln>
            <a:noFill/>
          </a:ln>
        </p:spPr>
      </p:pic>
      <p:pic>
        <p:nvPicPr>
          <p:cNvPr id="282" name="Google Shape;282;p50"/>
          <p:cNvPicPr preferRelativeResize="0"/>
          <p:nvPr/>
        </p:nvPicPr>
        <p:blipFill>
          <a:blip r:embed="rId5">
            <a:alphaModFix/>
          </a:blip>
          <a:stretch>
            <a:fillRect/>
          </a:stretch>
        </p:blipFill>
        <p:spPr>
          <a:xfrm>
            <a:off x="570275" y="1593238"/>
            <a:ext cx="4106655" cy="2902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p51"/>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time zones</a:t>
            </a:r>
            <a:endParaRPr b="0" i="0" sz="2000" u="none" cap="none" strike="noStrike">
              <a:latin typeface="Arial"/>
              <a:ea typeface="Arial"/>
              <a:cs typeface="Arial"/>
              <a:sym typeface="Arial"/>
            </a:endParaRPr>
          </a:p>
        </p:txBody>
      </p:sp>
      <p:sp>
        <p:nvSpPr>
          <p:cNvPr id="288" name="Google Shape;288;p51"/>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289" name="Google Shape;289;p51"/>
          <p:cNvSpPr txBox="1"/>
          <p:nvPr>
            <p:ph idx="4294967295" type="body"/>
          </p:nvPr>
        </p:nvSpPr>
        <p:spPr>
          <a:xfrm>
            <a:off x="830400" y="1169875"/>
            <a:ext cx="52944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“Jet lag or long travels can affect to athletes performance and so as the number of medal won by a country”</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290" name="Google Shape;290;p51"/>
          <p:cNvPicPr preferRelativeResize="0"/>
          <p:nvPr/>
        </p:nvPicPr>
        <p:blipFill>
          <a:blip r:embed="rId4">
            <a:alphaModFix/>
          </a:blip>
          <a:stretch>
            <a:fillRect/>
          </a:stretch>
        </p:blipFill>
        <p:spPr>
          <a:xfrm>
            <a:off x="4064600" y="1748937"/>
            <a:ext cx="4714176" cy="2540675"/>
          </a:xfrm>
          <a:prstGeom prst="rect">
            <a:avLst/>
          </a:prstGeom>
          <a:noFill/>
          <a:ln>
            <a:noFill/>
          </a:ln>
        </p:spPr>
      </p:pic>
      <p:sp>
        <p:nvSpPr>
          <p:cNvPr id="291" name="Google Shape;291;p51"/>
          <p:cNvSpPr txBox="1"/>
          <p:nvPr/>
        </p:nvSpPr>
        <p:spPr>
          <a:xfrm>
            <a:off x="692025" y="1936375"/>
            <a:ext cx="3518100" cy="2800200"/>
          </a:xfrm>
          <a:prstGeom prst="rect">
            <a:avLst/>
          </a:prstGeom>
          <a:noFill/>
          <a:ln>
            <a:noFill/>
          </a:ln>
        </p:spPr>
        <p:txBody>
          <a:bodyPr anchorCtr="0" anchor="t" bIns="91425" lIns="91425" spcFirstLastPara="1" rIns="91425" wrap="square" tIns="91425">
            <a:noAutofit/>
          </a:bodyPr>
          <a:lstStyle/>
          <a:p>
            <a:pPr indent="0" lvl="0" marL="0" marR="38100" rtl="0" algn="just">
              <a:lnSpc>
                <a:spcPct val="128571"/>
              </a:lnSpc>
              <a:spcBef>
                <a:spcPts val="0"/>
              </a:spcBef>
              <a:spcAft>
                <a:spcPts val="0"/>
              </a:spcAft>
              <a:buNone/>
            </a:pPr>
            <a:r>
              <a:rPr lang="en" sz="1100">
                <a:solidFill>
                  <a:schemeClr val="dk1"/>
                </a:solidFill>
              </a:rPr>
              <a:t>We can conclude that our hypothesis is true and the difference of time hours affect on the total number of medals. </a:t>
            </a:r>
            <a:endParaRPr sz="1100">
              <a:solidFill>
                <a:schemeClr val="dk1"/>
              </a:solidFill>
            </a:endParaRPr>
          </a:p>
          <a:p>
            <a:pPr indent="0" lvl="0" marL="0" marR="38100" rtl="0" algn="just">
              <a:lnSpc>
                <a:spcPct val="128571"/>
              </a:lnSpc>
              <a:spcBef>
                <a:spcPts val="0"/>
              </a:spcBef>
              <a:spcAft>
                <a:spcPts val="0"/>
              </a:spcAft>
              <a:buNone/>
            </a:pPr>
            <a:r>
              <a:t/>
            </a:r>
            <a:endParaRPr sz="1100">
              <a:solidFill>
                <a:schemeClr val="dk1"/>
              </a:solidFill>
            </a:endParaRPr>
          </a:p>
          <a:p>
            <a:pPr indent="0" lvl="0" marL="0" marR="38100" rtl="0" algn="just">
              <a:lnSpc>
                <a:spcPct val="128571"/>
              </a:lnSpc>
              <a:spcBef>
                <a:spcPts val="0"/>
              </a:spcBef>
              <a:spcAft>
                <a:spcPts val="0"/>
              </a:spcAft>
              <a:buNone/>
            </a:pPr>
            <a:r>
              <a:rPr lang="en" sz="1100">
                <a:solidFill>
                  <a:schemeClr val="dk1"/>
                </a:solidFill>
              </a:rPr>
              <a:t>As we can see, more than 2,500 medals have been won with a UCT difference of less than 2 hours. This number decreases as the difference grows, showing that countries with a difference between 10 and 13 have barely achieved podiums.</a:t>
            </a:r>
            <a:endParaRPr sz="1100">
              <a:solidFill>
                <a:srgbClr val="1F1F1F"/>
              </a:solidFill>
              <a:highlight>
                <a:srgbClr val="F8F9FA"/>
              </a:highlight>
            </a:endParaRPr>
          </a:p>
          <a:p>
            <a:pPr indent="0" lvl="0" marL="0" marR="38100" rtl="0" algn="just">
              <a:lnSpc>
                <a:spcPct val="128571"/>
              </a:lnSpc>
              <a:spcBef>
                <a:spcPts val="0"/>
              </a:spcBef>
              <a:spcAft>
                <a:spcPts val="0"/>
              </a:spcAft>
              <a:buClr>
                <a:schemeClr val="dk1"/>
              </a:buClr>
              <a:buSzPts val="1100"/>
              <a:buFont typeface="Arial"/>
              <a:buNone/>
            </a:pPr>
            <a:r>
              <a:t/>
            </a:r>
            <a:endParaRPr sz="1100">
              <a:solidFill>
                <a:schemeClr val="dk1"/>
              </a:solidFill>
            </a:endParaRPr>
          </a:p>
        </p:txBody>
      </p:sp>
      <p:pic>
        <p:nvPicPr>
          <p:cNvPr id="292" name="Google Shape;292;p51"/>
          <p:cNvPicPr preferRelativeResize="0"/>
          <p:nvPr/>
        </p:nvPicPr>
        <p:blipFill>
          <a:blip r:embed="rId5">
            <a:alphaModFix/>
          </a:blip>
          <a:stretch>
            <a:fillRect/>
          </a:stretch>
        </p:blipFill>
        <p:spPr>
          <a:xfrm>
            <a:off x="611752" y="1169874"/>
            <a:ext cx="161350" cy="161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6" name="Shape 296"/>
        <p:cNvGrpSpPr/>
        <p:nvPr/>
      </p:nvGrpSpPr>
      <p:grpSpPr>
        <a:xfrm>
          <a:off x="0" y="0"/>
          <a:ext cx="0" cy="0"/>
          <a:chOff x="0" y="0"/>
          <a:chExt cx="0" cy="0"/>
        </a:xfrm>
      </p:grpSpPr>
      <p:sp>
        <p:nvSpPr>
          <p:cNvPr id="297" name="Google Shape;297;p52"/>
          <p:cNvSpPr/>
          <p:nvPr/>
        </p:nvSpPr>
        <p:spPr>
          <a:xfrm>
            <a:off x="611750" y="6090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Host Country</a:t>
            </a:r>
            <a:endParaRPr b="0" i="0" sz="2000" u="none" cap="none" strike="noStrike">
              <a:latin typeface="Arial"/>
              <a:ea typeface="Arial"/>
              <a:cs typeface="Arial"/>
              <a:sym typeface="Arial"/>
            </a:endParaRPr>
          </a:p>
        </p:txBody>
      </p:sp>
      <p:sp>
        <p:nvSpPr>
          <p:cNvPr id="298" name="Google Shape;298;p52"/>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299" name="Google Shape;299;p52"/>
          <p:cNvSpPr txBox="1"/>
          <p:nvPr>
            <p:ph idx="4294967295" type="body"/>
          </p:nvPr>
        </p:nvSpPr>
        <p:spPr>
          <a:xfrm>
            <a:off x="830400" y="1169875"/>
            <a:ext cx="5294400" cy="2559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a:t>
            </a:r>
            <a:r>
              <a:rPr lang="en" sz="4400">
                <a:solidFill>
                  <a:schemeClr val="dk1"/>
                </a:solidFill>
              </a:rPr>
              <a:t>Athletes from the host country won more medals</a:t>
            </a:r>
            <a:r>
              <a:rPr lang="en" sz="4400">
                <a:solidFill>
                  <a:schemeClr val="dk1"/>
                </a:solidFill>
              </a:rPr>
              <a:t>”</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300" name="Google Shape;300;p52"/>
          <p:cNvSpPr txBox="1"/>
          <p:nvPr/>
        </p:nvSpPr>
        <p:spPr>
          <a:xfrm>
            <a:off x="611750" y="1567725"/>
            <a:ext cx="2764500" cy="2800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rPr>
              <a:t>Olympic Games generally leads to an </a:t>
            </a:r>
            <a:r>
              <a:rPr b="1" lang="en" sz="1100">
                <a:solidFill>
                  <a:schemeClr val="dk1"/>
                </a:solidFill>
              </a:rPr>
              <a:t>increase in medal count</a:t>
            </a:r>
            <a:r>
              <a:rPr lang="en" sz="1100">
                <a:solidFill>
                  <a:schemeClr val="dk1"/>
                </a:solidFill>
              </a:rPr>
              <a:t> for the host countries compare to previous Olympic year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China</a:t>
            </a:r>
            <a:r>
              <a:rPr lang="en" sz="1100">
                <a:solidFill>
                  <a:schemeClr val="dk1"/>
                </a:solidFill>
              </a:rPr>
              <a:t>’s 59% increase stands out as the </a:t>
            </a:r>
            <a:r>
              <a:rPr b="1" lang="en" sz="1100">
                <a:solidFill>
                  <a:schemeClr val="dk1"/>
                </a:solidFill>
              </a:rPr>
              <a:t>most significant</a:t>
            </a:r>
            <a:r>
              <a:rPr lang="en" sz="1100">
                <a:solidFill>
                  <a:schemeClr val="dk1"/>
                </a:solidFill>
              </a:rPr>
              <a:t> (from 63 to 100 medals), reflecting its strong focus on Olympic success.</a:t>
            </a:r>
            <a:endParaRPr sz="11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t/>
            </a:r>
            <a:endParaRPr sz="1100">
              <a:solidFill>
                <a:schemeClr val="dk1"/>
              </a:solidFill>
            </a:endParaRPr>
          </a:p>
        </p:txBody>
      </p:sp>
      <p:pic>
        <p:nvPicPr>
          <p:cNvPr id="301" name="Google Shape;301;p52"/>
          <p:cNvPicPr preferRelativeResize="0"/>
          <p:nvPr/>
        </p:nvPicPr>
        <p:blipFill>
          <a:blip r:embed="rId4">
            <a:alphaModFix/>
          </a:blip>
          <a:stretch>
            <a:fillRect/>
          </a:stretch>
        </p:blipFill>
        <p:spPr>
          <a:xfrm>
            <a:off x="611752" y="1169874"/>
            <a:ext cx="161350" cy="161350"/>
          </a:xfrm>
          <a:prstGeom prst="rect">
            <a:avLst/>
          </a:prstGeom>
          <a:noFill/>
          <a:ln>
            <a:noFill/>
          </a:ln>
        </p:spPr>
      </p:pic>
      <p:pic>
        <p:nvPicPr>
          <p:cNvPr id="302" name="Google Shape;302;p52"/>
          <p:cNvPicPr preferRelativeResize="0"/>
          <p:nvPr/>
        </p:nvPicPr>
        <p:blipFill>
          <a:blip r:embed="rId5">
            <a:alphaModFix/>
          </a:blip>
          <a:stretch>
            <a:fillRect/>
          </a:stretch>
        </p:blipFill>
        <p:spPr>
          <a:xfrm>
            <a:off x="3465525" y="1377088"/>
            <a:ext cx="5301601" cy="3181479"/>
          </a:xfrm>
          <a:prstGeom prst="rect">
            <a:avLst/>
          </a:prstGeom>
          <a:noFill/>
          <a:ln>
            <a:noFill/>
          </a:ln>
        </p:spPr>
      </p:pic>
      <p:pic>
        <p:nvPicPr>
          <p:cNvPr id="303" name="Google Shape;303;p52"/>
          <p:cNvPicPr preferRelativeResize="0"/>
          <p:nvPr/>
        </p:nvPicPr>
        <p:blipFill rotWithShape="1">
          <a:blip r:embed="rId6">
            <a:alphaModFix/>
          </a:blip>
          <a:srcRect b="28587" l="16279" r="14358" t="29501"/>
          <a:stretch/>
        </p:blipFill>
        <p:spPr>
          <a:xfrm>
            <a:off x="3838925" y="650062"/>
            <a:ext cx="930400" cy="421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7" name="Shape 307"/>
        <p:cNvGrpSpPr/>
        <p:nvPr/>
      </p:nvGrpSpPr>
      <p:grpSpPr>
        <a:xfrm>
          <a:off x="0" y="0"/>
          <a:ext cx="0" cy="0"/>
          <a:chOff x="0" y="0"/>
          <a:chExt cx="0" cy="0"/>
        </a:xfrm>
      </p:grpSpPr>
      <p:sp>
        <p:nvSpPr>
          <p:cNvPr id="308" name="Google Shape;308;p53"/>
          <p:cNvSpPr/>
          <p:nvPr/>
        </p:nvSpPr>
        <p:spPr>
          <a:xfrm>
            <a:off x="611750" y="6090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Host Country</a:t>
            </a:r>
            <a:endParaRPr b="0" i="0" sz="2000" u="none" cap="none" strike="noStrike">
              <a:latin typeface="Arial"/>
              <a:ea typeface="Arial"/>
              <a:cs typeface="Arial"/>
              <a:sym typeface="Arial"/>
            </a:endParaRPr>
          </a:p>
        </p:txBody>
      </p:sp>
      <p:sp>
        <p:nvSpPr>
          <p:cNvPr id="309" name="Google Shape;309;p53"/>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310" name="Google Shape;310;p53"/>
          <p:cNvSpPr txBox="1"/>
          <p:nvPr>
            <p:ph idx="4294967295" type="body"/>
          </p:nvPr>
        </p:nvSpPr>
        <p:spPr>
          <a:xfrm>
            <a:off x="830400" y="1169875"/>
            <a:ext cx="5294400" cy="2559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endParaRPr b="1" sz="4400">
              <a:solidFill>
                <a:schemeClr val="dk1"/>
              </a:solidFill>
            </a:endParaRPr>
          </a:p>
          <a:p>
            <a:pPr indent="0" lvl="0" marL="0" rtl="0" algn="l">
              <a:lnSpc>
                <a:spcPct val="115000"/>
              </a:lnSpc>
              <a:spcBef>
                <a:spcPts val="1200"/>
              </a:spcBef>
              <a:spcAft>
                <a:spcPts val="0"/>
              </a:spcAft>
              <a:buNone/>
            </a:pPr>
            <a:r>
              <a:rPr lang="en" sz="4400">
                <a:solidFill>
                  <a:schemeClr val="dk1"/>
                </a:solidFill>
              </a:rPr>
              <a:t>“Athletes from the host country win more </a:t>
            </a:r>
            <a:r>
              <a:rPr b="1" lang="en" sz="4400">
                <a:solidFill>
                  <a:srgbClr val="BF9000"/>
                </a:solidFill>
              </a:rPr>
              <a:t>GOLD</a:t>
            </a:r>
            <a:r>
              <a:rPr lang="en" sz="4400">
                <a:solidFill>
                  <a:schemeClr val="dk1"/>
                </a:solidFill>
              </a:rPr>
              <a:t> medals”</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311" name="Google Shape;311;p53"/>
          <p:cNvSpPr txBox="1"/>
          <p:nvPr/>
        </p:nvSpPr>
        <p:spPr>
          <a:xfrm>
            <a:off x="611750" y="1709000"/>
            <a:ext cx="3538500" cy="2800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The data highlights a clear </a:t>
            </a:r>
            <a:r>
              <a:rPr b="1" lang="en" sz="1100">
                <a:solidFill>
                  <a:schemeClr val="dk1"/>
                </a:solidFill>
              </a:rPr>
              <a:t>trend of increased gold medal counts</a:t>
            </a:r>
            <a:r>
              <a:rPr lang="en" sz="1100">
                <a:solidFill>
                  <a:schemeClr val="dk1"/>
                </a:solidFill>
              </a:rPr>
              <a:t> for host countries,</a:t>
            </a:r>
            <a:endParaRPr sz="1100">
              <a:solidFill>
                <a:schemeClr val="dk1"/>
              </a:solidFill>
            </a:endParaRPr>
          </a:p>
          <a:p>
            <a:pPr indent="0" lvl="0" marL="457200" rtl="0" algn="l">
              <a:lnSpc>
                <a:spcPct val="115000"/>
              </a:lnSpc>
              <a:spcBef>
                <a:spcPts val="0"/>
              </a:spcBef>
              <a:spcAft>
                <a:spcPts val="0"/>
              </a:spcAft>
              <a:buNone/>
            </a:pPr>
            <a:r>
              <a:t/>
            </a:r>
            <a:endParaRPr sz="1100">
              <a:solidFill>
                <a:schemeClr val="dk1"/>
              </a:solidFill>
            </a:endParaRPr>
          </a:p>
          <a:p>
            <a:pPr indent="-285750" lvl="0" marL="457200" rtl="0" algn="l">
              <a:lnSpc>
                <a:spcPct val="115000"/>
              </a:lnSpc>
              <a:spcBef>
                <a:spcPts val="1200"/>
              </a:spcBef>
              <a:spcAft>
                <a:spcPts val="0"/>
              </a:spcAft>
              <a:buClr>
                <a:schemeClr val="dk1"/>
              </a:buClr>
              <a:buSzPts val="900"/>
              <a:buChar char="●"/>
            </a:pPr>
            <a:r>
              <a:rPr b="1" lang="en" sz="900">
                <a:solidFill>
                  <a:schemeClr val="dk1"/>
                </a:solidFill>
              </a:rPr>
              <a:t>Brazil (2016)</a:t>
            </a:r>
            <a:r>
              <a:rPr lang="en" sz="900">
                <a:solidFill>
                  <a:schemeClr val="dk1"/>
                </a:solidFill>
              </a:rPr>
              <a:t>: Increased from </a:t>
            </a:r>
            <a:r>
              <a:rPr b="1" lang="en" sz="900">
                <a:solidFill>
                  <a:schemeClr val="dk1"/>
                </a:solidFill>
              </a:rPr>
              <a:t>3</a:t>
            </a:r>
            <a:r>
              <a:rPr lang="en" sz="900">
                <a:solidFill>
                  <a:schemeClr val="dk1"/>
                </a:solidFill>
              </a:rPr>
              <a:t> to </a:t>
            </a:r>
            <a:r>
              <a:rPr b="1" lang="en" sz="900">
                <a:solidFill>
                  <a:schemeClr val="dk1"/>
                </a:solidFill>
              </a:rPr>
              <a:t>7</a:t>
            </a:r>
            <a:r>
              <a:rPr lang="en" sz="900">
                <a:solidFill>
                  <a:schemeClr val="dk1"/>
                </a:solidFill>
              </a:rPr>
              <a:t> gold medals, a </a:t>
            </a:r>
            <a:r>
              <a:rPr b="1" lang="en" sz="900">
                <a:solidFill>
                  <a:schemeClr val="dk1"/>
                </a:solidFill>
              </a:rPr>
              <a:t>133%</a:t>
            </a:r>
            <a:r>
              <a:rPr lang="en" sz="900">
                <a:solidFill>
                  <a:schemeClr val="dk1"/>
                </a:solidFill>
              </a:rPr>
              <a:t> rise.</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China (2008)</a:t>
            </a:r>
            <a:r>
              <a:rPr lang="en" sz="900">
                <a:solidFill>
                  <a:schemeClr val="dk1"/>
                </a:solidFill>
              </a:rPr>
              <a:t>: Increased from </a:t>
            </a:r>
            <a:r>
              <a:rPr b="1" lang="en" sz="900">
                <a:solidFill>
                  <a:schemeClr val="dk1"/>
                </a:solidFill>
              </a:rPr>
              <a:t>32</a:t>
            </a:r>
            <a:r>
              <a:rPr lang="en" sz="900">
                <a:solidFill>
                  <a:schemeClr val="dk1"/>
                </a:solidFill>
              </a:rPr>
              <a:t> to </a:t>
            </a:r>
            <a:r>
              <a:rPr b="1" lang="en" sz="900">
                <a:solidFill>
                  <a:schemeClr val="dk1"/>
                </a:solidFill>
              </a:rPr>
              <a:t>51</a:t>
            </a:r>
            <a:r>
              <a:rPr lang="en" sz="900">
                <a:solidFill>
                  <a:schemeClr val="dk1"/>
                </a:solidFill>
              </a:rPr>
              <a:t> gold medals, a significant rise of </a:t>
            </a:r>
            <a:r>
              <a:rPr b="1" lang="en" sz="900">
                <a:solidFill>
                  <a:schemeClr val="dk1"/>
                </a:solidFill>
              </a:rPr>
              <a:t>59%</a:t>
            </a:r>
            <a:r>
              <a:rPr lang="en" sz="900">
                <a:solidFill>
                  <a:schemeClr val="dk1"/>
                </a:solidFill>
              </a:rPr>
              <a:t>.</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b="1" lang="en" sz="900">
                <a:solidFill>
                  <a:schemeClr val="dk1"/>
                </a:solidFill>
              </a:rPr>
              <a:t>UK (2012)</a:t>
            </a:r>
            <a:r>
              <a:rPr lang="en" sz="900">
                <a:solidFill>
                  <a:schemeClr val="dk1"/>
                </a:solidFill>
              </a:rPr>
              <a:t>: Increased from </a:t>
            </a:r>
            <a:r>
              <a:rPr b="1" lang="en" sz="900">
                <a:solidFill>
                  <a:schemeClr val="dk1"/>
                </a:solidFill>
              </a:rPr>
              <a:t>19</a:t>
            </a:r>
            <a:r>
              <a:rPr lang="en" sz="900">
                <a:solidFill>
                  <a:schemeClr val="dk1"/>
                </a:solidFill>
              </a:rPr>
              <a:t> to </a:t>
            </a:r>
            <a:r>
              <a:rPr b="1" lang="en" sz="900">
                <a:solidFill>
                  <a:schemeClr val="dk1"/>
                </a:solidFill>
              </a:rPr>
              <a:t>29</a:t>
            </a:r>
            <a:r>
              <a:rPr lang="en" sz="900">
                <a:solidFill>
                  <a:schemeClr val="dk1"/>
                </a:solidFill>
              </a:rPr>
              <a:t> gold medals, a </a:t>
            </a:r>
            <a:r>
              <a:rPr b="1" lang="en" sz="900">
                <a:solidFill>
                  <a:schemeClr val="dk1"/>
                </a:solidFill>
              </a:rPr>
              <a:t>53%</a:t>
            </a:r>
            <a:r>
              <a:rPr lang="en" sz="900">
                <a:solidFill>
                  <a:schemeClr val="dk1"/>
                </a:solidFill>
              </a:rPr>
              <a:t> increase.</a:t>
            </a:r>
            <a:endParaRPr sz="900">
              <a:solidFill>
                <a:schemeClr val="dk1"/>
              </a:solidFill>
            </a:endParaRPr>
          </a:p>
          <a:p>
            <a:pPr indent="0" lvl="0" marL="0" rtl="0" algn="l">
              <a:lnSpc>
                <a:spcPct val="115000"/>
              </a:lnSpc>
              <a:spcBef>
                <a:spcPts val="1200"/>
              </a:spcBef>
              <a:spcAft>
                <a:spcPts val="0"/>
              </a:spcAft>
              <a:buNone/>
            </a:pPr>
            <a:r>
              <a:rPr lang="en" sz="1100">
                <a:solidFill>
                  <a:schemeClr val="dk1"/>
                </a:solidFill>
              </a:rPr>
              <a:t>The findings support that the Olympics is a great opportunity for the host country to enhance its global image, making it more attractive for tourism, investment, and international partnerships.</a:t>
            </a:r>
            <a:endParaRPr sz="11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t/>
            </a:r>
            <a:endParaRPr sz="1100">
              <a:solidFill>
                <a:schemeClr val="dk1"/>
              </a:solidFill>
            </a:endParaRPr>
          </a:p>
        </p:txBody>
      </p:sp>
      <p:pic>
        <p:nvPicPr>
          <p:cNvPr id="312" name="Google Shape;312;p53"/>
          <p:cNvPicPr preferRelativeResize="0"/>
          <p:nvPr/>
        </p:nvPicPr>
        <p:blipFill>
          <a:blip r:embed="rId4">
            <a:alphaModFix/>
          </a:blip>
          <a:stretch>
            <a:fillRect/>
          </a:stretch>
        </p:blipFill>
        <p:spPr>
          <a:xfrm>
            <a:off x="611752" y="1169874"/>
            <a:ext cx="161350" cy="161350"/>
          </a:xfrm>
          <a:prstGeom prst="rect">
            <a:avLst/>
          </a:prstGeom>
          <a:noFill/>
          <a:ln>
            <a:noFill/>
          </a:ln>
        </p:spPr>
      </p:pic>
      <p:pic>
        <p:nvPicPr>
          <p:cNvPr id="313" name="Google Shape;313;p53"/>
          <p:cNvPicPr preferRelativeResize="0"/>
          <p:nvPr/>
        </p:nvPicPr>
        <p:blipFill rotWithShape="1">
          <a:blip r:embed="rId5">
            <a:alphaModFix/>
          </a:blip>
          <a:srcRect b="0" l="3833" r="8246" t="0"/>
          <a:stretch/>
        </p:blipFill>
        <p:spPr>
          <a:xfrm>
            <a:off x="4291000" y="336550"/>
            <a:ext cx="4715325" cy="4470398"/>
          </a:xfrm>
          <a:prstGeom prst="rect">
            <a:avLst/>
          </a:prstGeom>
          <a:noFill/>
          <a:ln>
            <a:noFill/>
          </a:ln>
        </p:spPr>
      </p:pic>
      <p:pic>
        <p:nvPicPr>
          <p:cNvPr id="314" name="Google Shape;314;p53"/>
          <p:cNvPicPr preferRelativeResize="0"/>
          <p:nvPr/>
        </p:nvPicPr>
        <p:blipFill rotWithShape="1">
          <a:blip r:embed="rId6">
            <a:alphaModFix/>
          </a:blip>
          <a:srcRect b="0" l="-12651" r="24978" t="0"/>
          <a:stretch/>
        </p:blipFill>
        <p:spPr>
          <a:xfrm>
            <a:off x="471977" y="1378138"/>
            <a:ext cx="301122" cy="2988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54"/>
          <p:cNvSpPr/>
          <p:nvPr/>
        </p:nvSpPr>
        <p:spPr>
          <a:xfrm>
            <a:off x="611750" y="6090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Host Country</a:t>
            </a:r>
            <a:endParaRPr b="0" i="0" sz="2000" u="none" cap="none" strike="noStrike">
              <a:latin typeface="Arial"/>
              <a:ea typeface="Arial"/>
              <a:cs typeface="Arial"/>
              <a:sym typeface="Arial"/>
            </a:endParaRPr>
          </a:p>
        </p:txBody>
      </p:sp>
      <p:sp>
        <p:nvSpPr>
          <p:cNvPr id="320" name="Google Shape;320;p54"/>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321" name="Google Shape;321;p54"/>
          <p:cNvSpPr txBox="1"/>
          <p:nvPr>
            <p:ph idx="4294967295" type="body"/>
          </p:nvPr>
        </p:nvSpPr>
        <p:spPr>
          <a:xfrm>
            <a:off x="830400" y="1169875"/>
            <a:ext cx="5294400" cy="2559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endParaRPr b="1" sz="4400">
              <a:solidFill>
                <a:schemeClr val="dk1"/>
              </a:solidFill>
            </a:endParaRPr>
          </a:p>
          <a:p>
            <a:pPr indent="0" lvl="0" marL="0" rtl="0" algn="l">
              <a:lnSpc>
                <a:spcPct val="115000"/>
              </a:lnSpc>
              <a:spcBef>
                <a:spcPts val="1200"/>
              </a:spcBef>
              <a:spcAft>
                <a:spcPts val="0"/>
              </a:spcAft>
              <a:buNone/>
            </a:pPr>
            <a:r>
              <a:rPr lang="en" sz="4400">
                <a:solidFill>
                  <a:schemeClr val="dk1"/>
                </a:solidFill>
              </a:rPr>
              <a:t>“</a:t>
            </a:r>
            <a:r>
              <a:rPr lang="en" sz="4400">
                <a:solidFill>
                  <a:schemeClr val="dk1"/>
                </a:solidFill>
              </a:rPr>
              <a:t>Efficiency in turning athlete participation into medals will increase in host country</a:t>
            </a:r>
            <a:r>
              <a:rPr lang="en" sz="4400">
                <a:solidFill>
                  <a:schemeClr val="dk1"/>
                </a:solidFill>
              </a:rPr>
              <a:t>”</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322" name="Google Shape;322;p54"/>
          <p:cNvPicPr preferRelativeResize="0"/>
          <p:nvPr/>
        </p:nvPicPr>
        <p:blipFill rotWithShape="1">
          <a:blip r:embed="rId4">
            <a:alphaModFix/>
          </a:blip>
          <a:srcRect b="0" l="-12651" r="24978" t="0"/>
          <a:stretch/>
        </p:blipFill>
        <p:spPr>
          <a:xfrm>
            <a:off x="471977" y="1378138"/>
            <a:ext cx="301122" cy="298812"/>
          </a:xfrm>
          <a:prstGeom prst="rect">
            <a:avLst/>
          </a:prstGeom>
          <a:noFill/>
          <a:ln>
            <a:noFill/>
          </a:ln>
        </p:spPr>
      </p:pic>
      <p:grpSp>
        <p:nvGrpSpPr>
          <p:cNvPr id="323" name="Google Shape;323;p54"/>
          <p:cNvGrpSpPr/>
          <p:nvPr/>
        </p:nvGrpSpPr>
        <p:grpSpPr>
          <a:xfrm>
            <a:off x="325676" y="5444000"/>
            <a:ext cx="7248445" cy="800400"/>
            <a:chOff x="1271499" y="2001850"/>
            <a:chExt cx="7030500" cy="800400"/>
          </a:xfrm>
        </p:grpSpPr>
        <p:grpSp>
          <p:nvGrpSpPr>
            <p:cNvPr id="324" name="Google Shape;324;p54"/>
            <p:cNvGrpSpPr/>
            <p:nvPr/>
          </p:nvGrpSpPr>
          <p:grpSpPr>
            <a:xfrm>
              <a:off x="3952629" y="2001850"/>
              <a:ext cx="3114389" cy="800400"/>
              <a:chOff x="3952629" y="2001850"/>
              <a:chExt cx="3114389" cy="800400"/>
            </a:xfrm>
          </p:grpSpPr>
          <p:sp>
            <p:nvSpPr>
              <p:cNvPr id="325" name="Google Shape;325;p54"/>
              <p:cNvSpPr txBox="1"/>
              <p:nvPr/>
            </p:nvSpPr>
            <p:spPr>
              <a:xfrm>
                <a:off x="4067018" y="2402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Total Athletes Participated</a:t>
                </a:r>
                <a:endParaRPr i="1"/>
              </a:p>
            </p:txBody>
          </p:sp>
          <p:sp>
            <p:nvSpPr>
              <p:cNvPr id="326" name="Google Shape;326;p54"/>
              <p:cNvSpPr txBox="1"/>
              <p:nvPr/>
            </p:nvSpPr>
            <p:spPr>
              <a:xfrm>
                <a:off x="3952629" y="2001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Total Athletes Winning Medals​</a:t>
                </a:r>
                <a:endParaRPr i="1"/>
              </a:p>
            </p:txBody>
          </p:sp>
          <p:cxnSp>
            <p:nvCxnSpPr>
              <p:cNvPr id="327" name="Google Shape;327;p54"/>
              <p:cNvCxnSpPr/>
              <p:nvPr/>
            </p:nvCxnSpPr>
            <p:spPr>
              <a:xfrm>
                <a:off x="3985343" y="2402050"/>
                <a:ext cx="2358600" cy="6600"/>
              </a:xfrm>
              <a:prstGeom prst="straightConnector1">
                <a:avLst/>
              </a:prstGeom>
              <a:noFill/>
              <a:ln cap="flat" cmpd="sng" w="19050">
                <a:solidFill>
                  <a:schemeClr val="dk2"/>
                </a:solidFill>
                <a:prstDash val="solid"/>
                <a:round/>
                <a:headEnd len="med" w="med" type="none"/>
                <a:tailEnd len="med" w="med" type="none"/>
              </a:ln>
            </p:spPr>
          </p:cxnSp>
        </p:grpSp>
        <p:sp>
          <p:nvSpPr>
            <p:cNvPr id="328" name="Google Shape;328;p54"/>
            <p:cNvSpPr txBox="1"/>
            <p:nvPr/>
          </p:nvSpPr>
          <p:spPr>
            <a:xfrm>
              <a:off x="1271499" y="2058875"/>
              <a:ext cx="7030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7F6000"/>
                  </a:solidFill>
                </a:rPr>
                <a:t>Medal Conversion Rate (%) </a:t>
              </a:r>
              <a:r>
                <a:rPr i="1" lang="en">
                  <a:solidFill>
                    <a:schemeClr val="dk1"/>
                  </a:solidFill>
                </a:rPr>
                <a:t>= </a:t>
              </a:r>
              <a:r>
                <a:rPr i="1" lang="en" sz="2500">
                  <a:solidFill>
                    <a:schemeClr val="dk1"/>
                  </a:solidFill>
                </a:rPr>
                <a:t>(                              ) </a:t>
              </a:r>
              <a:r>
                <a:rPr i="1" lang="en" sz="1300">
                  <a:solidFill>
                    <a:schemeClr val="dk1"/>
                  </a:solidFill>
                </a:rPr>
                <a:t>X 100</a:t>
              </a:r>
              <a:endParaRPr i="1" sz="1500"/>
            </a:p>
          </p:txBody>
        </p:sp>
      </p:grpSp>
      <p:sp>
        <p:nvSpPr>
          <p:cNvPr id="329" name="Google Shape;329;p54"/>
          <p:cNvSpPr txBox="1"/>
          <p:nvPr/>
        </p:nvSpPr>
        <p:spPr>
          <a:xfrm>
            <a:off x="6689850" y="51435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ΔMCR(pp)=MCRHost Year​−MCRNon-Host Year​</a:t>
            </a:r>
            <a:endParaRPr/>
          </a:p>
        </p:txBody>
      </p:sp>
      <p:pic>
        <p:nvPicPr>
          <p:cNvPr id="330" name="Google Shape;330;p54"/>
          <p:cNvPicPr preferRelativeResize="0"/>
          <p:nvPr/>
        </p:nvPicPr>
        <p:blipFill>
          <a:blip r:embed="rId5">
            <a:alphaModFix/>
          </a:blip>
          <a:stretch>
            <a:fillRect/>
          </a:stretch>
        </p:blipFill>
        <p:spPr>
          <a:xfrm>
            <a:off x="1039950" y="1679413"/>
            <a:ext cx="4091818" cy="445300"/>
          </a:xfrm>
          <a:prstGeom prst="rect">
            <a:avLst/>
          </a:prstGeom>
          <a:noFill/>
          <a:ln>
            <a:noFill/>
          </a:ln>
        </p:spPr>
      </p:pic>
      <p:graphicFrame>
        <p:nvGraphicFramePr>
          <p:cNvPr id="331" name="Google Shape;331;p54"/>
          <p:cNvGraphicFramePr/>
          <p:nvPr/>
        </p:nvGraphicFramePr>
        <p:xfrm>
          <a:off x="3933850" y="2215150"/>
          <a:ext cx="3000000" cy="3000000"/>
        </p:xfrm>
        <a:graphic>
          <a:graphicData uri="http://schemas.openxmlformats.org/drawingml/2006/table">
            <a:tbl>
              <a:tblPr>
                <a:noFill/>
                <a:tableStyleId>{96F93B55-D650-460C-B038-041F8941C8FB}</a:tableStyleId>
              </a:tblPr>
              <a:tblGrid>
                <a:gridCol w="1878800"/>
                <a:gridCol w="1000925"/>
                <a:gridCol w="631725"/>
                <a:gridCol w="1222450"/>
              </a:tblGrid>
              <a:tr h="334575">
                <a:tc>
                  <a:txBody>
                    <a:bodyPr/>
                    <a:lstStyle/>
                    <a:p>
                      <a:pPr indent="0" lvl="0" marL="0" rtl="0" algn="ctr">
                        <a:spcBef>
                          <a:spcPts val="0"/>
                        </a:spcBef>
                        <a:spcAft>
                          <a:spcPts val="600"/>
                        </a:spcAft>
                        <a:buNone/>
                      </a:pPr>
                      <a:r>
                        <a:rPr b="1" lang="en" sz="1000">
                          <a:solidFill>
                            <a:srgbClr val="FFFFFF"/>
                          </a:solidFill>
                        </a:rPr>
                        <a:t>Country (Host Year)</a:t>
                      </a:r>
                      <a:endParaRPr sz="1000"/>
                    </a:p>
                  </a:txBody>
                  <a:tcPr marT="76200" marB="76200" marR="76200" marL="762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81C8"/>
                    </a:solidFill>
                  </a:tcPr>
                </a:tc>
                <a:tc>
                  <a:txBody>
                    <a:bodyPr/>
                    <a:lstStyle/>
                    <a:p>
                      <a:pPr indent="0" lvl="0" marL="0" rtl="0" algn="ctr">
                        <a:spcBef>
                          <a:spcPts val="0"/>
                        </a:spcBef>
                        <a:spcAft>
                          <a:spcPts val="600"/>
                        </a:spcAft>
                        <a:buNone/>
                      </a:pPr>
                      <a:r>
                        <a:rPr b="1" lang="en" sz="1000">
                          <a:solidFill>
                            <a:srgbClr val="FFFFFF"/>
                          </a:solidFill>
                        </a:rPr>
                        <a:t>Non-Host</a:t>
                      </a:r>
                      <a:endParaRPr sz="1000"/>
                    </a:p>
                  </a:txBody>
                  <a:tcPr marT="76200" marB="76200" marR="76200" marL="762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81C8"/>
                    </a:solidFill>
                  </a:tcPr>
                </a:tc>
                <a:tc>
                  <a:txBody>
                    <a:bodyPr/>
                    <a:lstStyle/>
                    <a:p>
                      <a:pPr indent="0" lvl="0" marL="0" rtl="0" algn="ctr">
                        <a:spcBef>
                          <a:spcPts val="0"/>
                        </a:spcBef>
                        <a:spcAft>
                          <a:spcPts val="600"/>
                        </a:spcAft>
                        <a:buNone/>
                      </a:pPr>
                      <a:r>
                        <a:rPr b="1" lang="en" sz="1000">
                          <a:solidFill>
                            <a:srgbClr val="FFFFFF"/>
                          </a:solidFill>
                        </a:rPr>
                        <a:t>Host</a:t>
                      </a:r>
                      <a:endParaRPr sz="1000"/>
                    </a:p>
                  </a:txBody>
                  <a:tcPr marT="76200" marB="76200" marR="76200" marL="762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81C8"/>
                    </a:solidFill>
                  </a:tcPr>
                </a:tc>
                <a:tc>
                  <a:txBody>
                    <a:bodyPr/>
                    <a:lstStyle/>
                    <a:p>
                      <a:pPr indent="0" lvl="0" marL="0" rtl="0" algn="ctr">
                        <a:spcBef>
                          <a:spcPts val="0"/>
                        </a:spcBef>
                        <a:spcAft>
                          <a:spcPts val="600"/>
                        </a:spcAft>
                        <a:buNone/>
                      </a:pPr>
                      <a:r>
                        <a:rPr b="1" lang="en" sz="1000">
                          <a:solidFill>
                            <a:srgbClr val="FFFFFF"/>
                          </a:solidFill>
                        </a:rPr>
                        <a:t>Change (pp)</a:t>
                      </a:r>
                      <a:endParaRPr sz="1000"/>
                    </a:p>
                  </a:txBody>
                  <a:tcPr marT="76200" marB="76200" marR="76200" marL="762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a:solidFill>
                        <a:srgbClr val="FFFFFF"/>
                      </a:solidFill>
                      <a:prstDash val="solid"/>
                      <a:round/>
                      <a:headEnd len="sm" w="sm" type="none"/>
                      <a:tailEnd len="sm" w="sm" type="none"/>
                    </a:lnT>
                    <a:lnB cap="flat" cmpd="sng" w="10575">
                      <a:solidFill>
                        <a:srgbClr val="000000"/>
                      </a:solidFill>
                      <a:prstDash val="solid"/>
                      <a:round/>
                      <a:headEnd len="sm" w="sm" type="none"/>
                      <a:tailEnd len="sm" w="sm" type="none"/>
                    </a:lnB>
                    <a:solidFill>
                      <a:srgbClr val="0081C8"/>
                    </a:solidFill>
                  </a:tcPr>
                </a:tc>
              </a:tr>
              <a:tr h="289950">
                <a:tc>
                  <a:txBody>
                    <a:bodyPr/>
                    <a:lstStyle/>
                    <a:p>
                      <a:pPr indent="0" lvl="0" marL="0" rtl="0" algn="ctr">
                        <a:spcBef>
                          <a:spcPts val="0"/>
                        </a:spcBef>
                        <a:spcAft>
                          <a:spcPts val="600"/>
                        </a:spcAft>
                        <a:buNone/>
                      </a:pPr>
                      <a:r>
                        <a:rPr lang="en" sz="1000"/>
                        <a:t>Brazil (2016)</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24.0%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11.0%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-13.0 pp</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289950">
                <a:tc>
                  <a:txBody>
                    <a:bodyPr/>
                    <a:lstStyle/>
                    <a:p>
                      <a:pPr indent="0" lvl="0" marL="0" rtl="0" algn="ctr">
                        <a:spcBef>
                          <a:spcPts val="0"/>
                        </a:spcBef>
                        <a:spcAft>
                          <a:spcPts val="600"/>
                        </a:spcAft>
                        <a:buNone/>
                      </a:pPr>
                      <a:r>
                        <a:rPr lang="en" sz="1000"/>
                        <a:t>UK (2012)</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27.0%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24.0%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-3.0 pp</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289950">
                <a:tc>
                  <a:txBody>
                    <a:bodyPr/>
                    <a:lstStyle/>
                    <a:p>
                      <a:pPr indent="0" lvl="0" marL="0" rtl="0" algn="ctr">
                        <a:spcBef>
                          <a:spcPts val="0"/>
                        </a:spcBef>
                        <a:spcAft>
                          <a:spcPts val="600"/>
                        </a:spcAft>
                        <a:buNone/>
                      </a:pPr>
                      <a:r>
                        <a:rPr lang="en" sz="1000"/>
                        <a:t>China (2008)</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31.0%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31.0%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0.0 pp</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289950">
                <a:tc>
                  <a:txBody>
                    <a:bodyPr/>
                    <a:lstStyle/>
                    <a:p>
                      <a:pPr indent="0" lvl="0" marL="0" rtl="0" algn="ctr">
                        <a:spcBef>
                          <a:spcPts val="0"/>
                        </a:spcBef>
                        <a:spcAft>
                          <a:spcPts val="600"/>
                        </a:spcAft>
                        <a:buNone/>
                      </a:pPr>
                      <a:r>
                        <a:rPr lang="en" sz="1000"/>
                        <a:t>Greece (2004)</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13.0%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7.0%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-6.0 pp</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r h="289950">
                <a:tc>
                  <a:txBody>
                    <a:bodyPr/>
                    <a:lstStyle/>
                    <a:p>
                      <a:pPr indent="0" lvl="0" marL="0" rtl="0" algn="ctr">
                        <a:spcBef>
                          <a:spcPts val="0"/>
                        </a:spcBef>
                        <a:spcAft>
                          <a:spcPts val="600"/>
                        </a:spcAft>
                        <a:buNone/>
                      </a:pPr>
                      <a:r>
                        <a:rPr lang="en" sz="1000"/>
                        <a:t>Australia (2000)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32.0%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30.0%</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c>
                  <a:txBody>
                    <a:bodyPr/>
                    <a:lstStyle/>
                    <a:p>
                      <a:pPr indent="0" lvl="0" marL="0" rtl="0" algn="ctr">
                        <a:spcBef>
                          <a:spcPts val="0"/>
                        </a:spcBef>
                        <a:spcAft>
                          <a:spcPts val="600"/>
                        </a:spcAft>
                        <a:buNone/>
                      </a:pPr>
                      <a:r>
                        <a:rPr lang="en" sz="1000"/>
                        <a:t>-2.0 pp</a:t>
                      </a:r>
                      <a:endParaRPr sz="1000"/>
                    </a:p>
                  </a:txBody>
                  <a:tcPr marT="50800" marB="50800" marR="50800" marL="50800" anchor="ctr">
                    <a:lnL cap="flat" cmpd="sng" w="10575">
                      <a:solidFill>
                        <a:srgbClr val="000000"/>
                      </a:solidFill>
                      <a:prstDash val="solid"/>
                      <a:round/>
                      <a:headEnd len="sm" w="sm" type="none"/>
                      <a:tailEnd len="sm" w="sm" type="none"/>
                    </a:lnL>
                    <a:lnR cap="flat" cmpd="sng" w="10575">
                      <a:solidFill>
                        <a:srgbClr val="000000"/>
                      </a:solidFill>
                      <a:prstDash val="solid"/>
                      <a:round/>
                      <a:headEnd len="sm" w="sm" type="none"/>
                      <a:tailEnd len="sm" w="sm" type="none"/>
                    </a:lnR>
                    <a:lnT cap="flat" cmpd="sng" w="10575">
                      <a:solidFill>
                        <a:srgbClr val="000000"/>
                      </a:solidFill>
                      <a:prstDash val="solid"/>
                      <a:round/>
                      <a:headEnd len="sm" w="sm" type="none"/>
                      <a:tailEnd len="sm" w="sm" type="none"/>
                    </a:lnT>
                    <a:lnB cap="flat" cmpd="sng" w="10575">
                      <a:solidFill>
                        <a:srgbClr val="000000"/>
                      </a:solidFill>
                      <a:prstDash val="solid"/>
                      <a:round/>
                      <a:headEnd len="sm" w="sm" type="none"/>
                      <a:tailEnd len="sm" w="sm" type="none"/>
                    </a:lnB>
                  </a:tcPr>
                </a:tc>
              </a:tr>
            </a:tbl>
          </a:graphicData>
        </a:graphic>
      </p:graphicFrame>
      <p:sp>
        <p:nvSpPr>
          <p:cNvPr id="332" name="Google Shape;332;p54"/>
          <p:cNvSpPr txBox="1"/>
          <p:nvPr/>
        </p:nvSpPr>
        <p:spPr>
          <a:xfrm>
            <a:off x="584875" y="2124700"/>
            <a:ext cx="3309900" cy="15831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1100">
                <a:solidFill>
                  <a:schemeClr val="dk1"/>
                </a:solidFill>
              </a:rPr>
              <a:t>Hosting the Olympics is associated with a </a:t>
            </a:r>
            <a:r>
              <a:rPr b="1" lang="en" sz="1100">
                <a:solidFill>
                  <a:schemeClr val="dk1"/>
                </a:solidFill>
              </a:rPr>
              <a:t>decrease in the overall medal conversion rate</a:t>
            </a:r>
            <a:r>
              <a:rPr lang="en" sz="1100">
                <a:solidFill>
                  <a:schemeClr val="dk1"/>
                </a:solidFill>
              </a:rPr>
              <a:t>, suggesting lower efficiency in turning athlete participation into medals.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significant decline in </a:t>
            </a:r>
            <a:r>
              <a:rPr b="1" lang="en" sz="1100">
                <a:solidFill>
                  <a:schemeClr val="dk1"/>
                </a:solidFill>
              </a:rPr>
              <a:t>Brazil’</a:t>
            </a:r>
            <a:r>
              <a:rPr lang="en" sz="1100">
                <a:solidFill>
                  <a:schemeClr val="dk1"/>
                </a:solidFill>
              </a:rPr>
              <a:t>s medal conversion rate when hosting the Olympics in 2016, dropping from </a:t>
            </a:r>
            <a:r>
              <a:rPr b="1" lang="en" sz="1100">
                <a:solidFill>
                  <a:schemeClr val="dk1"/>
                </a:solidFill>
              </a:rPr>
              <a:t>24.0% to 11.0% (-13.0 percentage points)</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t/>
            </a:r>
            <a:endParaRPr sz="1100">
              <a:solidFill>
                <a:schemeClr val="dk1"/>
              </a:solidFill>
            </a:endParaRPr>
          </a:p>
        </p:txBody>
      </p:sp>
      <p:pic>
        <p:nvPicPr>
          <p:cNvPr id="333" name="Google Shape;333;p54"/>
          <p:cNvPicPr preferRelativeResize="0"/>
          <p:nvPr/>
        </p:nvPicPr>
        <p:blipFill>
          <a:blip r:embed="rId6">
            <a:alphaModFix/>
          </a:blip>
          <a:stretch>
            <a:fillRect/>
          </a:stretch>
        </p:blipFill>
        <p:spPr>
          <a:xfrm>
            <a:off x="607703" y="1127403"/>
            <a:ext cx="181925" cy="181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55"/>
          <p:cNvSpPr/>
          <p:nvPr/>
        </p:nvSpPr>
        <p:spPr>
          <a:xfrm>
            <a:off x="611750" y="6090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Host Country</a:t>
            </a:r>
            <a:endParaRPr b="0" i="0" sz="2000" u="none" cap="none" strike="noStrike">
              <a:latin typeface="Arial"/>
              <a:ea typeface="Arial"/>
              <a:cs typeface="Arial"/>
              <a:sym typeface="Arial"/>
            </a:endParaRPr>
          </a:p>
        </p:txBody>
      </p:sp>
      <p:sp>
        <p:nvSpPr>
          <p:cNvPr id="339" name="Google Shape;339;p55"/>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340" name="Google Shape;340;p55"/>
          <p:cNvSpPr txBox="1"/>
          <p:nvPr>
            <p:ph idx="4294967295" type="body"/>
          </p:nvPr>
        </p:nvSpPr>
        <p:spPr>
          <a:xfrm>
            <a:off x="830400" y="1169875"/>
            <a:ext cx="5294400" cy="2559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endParaRPr b="1" sz="4400">
              <a:solidFill>
                <a:schemeClr val="dk1"/>
              </a:solidFill>
            </a:endParaRPr>
          </a:p>
          <a:p>
            <a:pPr indent="0" lvl="0" marL="0" rtl="0" algn="l">
              <a:lnSpc>
                <a:spcPct val="100000"/>
              </a:lnSpc>
              <a:spcBef>
                <a:spcPts val="1200"/>
              </a:spcBef>
              <a:spcAft>
                <a:spcPts val="0"/>
              </a:spcAft>
              <a:buNone/>
            </a:pPr>
            <a:r>
              <a:rPr lang="en" sz="4400">
                <a:solidFill>
                  <a:schemeClr val="dk1"/>
                </a:solidFill>
              </a:rPr>
              <a:t>“Efficiency in turning athlete participation into medals will increase in </a:t>
            </a:r>
            <a:endParaRPr sz="4400">
              <a:solidFill>
                <a:schemeClr val="dk1"/>
              </a:solidFill>
            </a:endParaRPr>
          </a:p>
          <a:p>
            <a:pPr indent="0" lvl="0" marL="0" rtl="0" algn="l">
              <a:lnSpc>
                <a:spcPct val="100000"/>
              </a:lnSpc>
              <a:spcBef>
                <a:spcPts val="1200"/>
              </a:spcBef>
              <a:spcAft>
                <a:spcPts val="0"/>
              </a:spcAft>
              <a:buNone/>
            </a:pPr>
            <a:r>
              <a:rPr lang="en" sz="4400">
                <a:solidFill>
                  <a:schemeClr val="dk1"/>
                </a:solidFill>
              </a:rPr>
              <a:t>host country”</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341" name="Google Shape;341;p55"/>
          <p:cNvPicPr preferRelativeResize="0"/>
          <p:nvPr/>
        </p:nvPicPr>
        <p:blipFill rotWithShape="1">
          <a:blip r:embed="rId4">
            <a:alphaModFix/>
          </a:blip>
          <a:srcRect b="0" l="-12651" r="24978" t="0"/>
          <a:stretch/>
        </p:blipFill>
        <p:spPr>
          <a:xfrm>
            <a:off x="471977" y="1378138"/>
            <a:ext cx="301122" cy="298812"/>
          </a:xfrm>
          <a:prstGeom prst="rect">
            <a:avLst/>
          </a:prstGeom>
          <a:noFill/>
          <a:ln>
            <a:noFill/>
          </a:ln>
        </p:spPr>
      </p:pic>
      <p:grpSp>
        <p:nvGrpSpPr>
          <p:cNvPr id="342" name="Google Shape;342;p55"/>
          <p:cNvGrpSpPr/>
          <p:nvPr/>
        </p:nvGrpSpPr>
        <p:grpSpPr>
          <a:xfrm>
            <a:off x="325676" y="5444000"/>
            <a:ext cx="7248445" cy="800400"/>
            <a:chOff x="1271499" y="2001850"/>
            <a:chExt cx="7030500" cy="800400"/>
          </a:xfrm>
        </p:grpSpPr>
        <p:grpSp>
          <p:nvGrpSpPr>
            <p:cNvPr id="343" name="Google Shape;343;p55"/>
            <p:cNvGrpSpPr/>
            <p:nvPr/>
          </p:nvGrpSpPr>
          <p:grpSpPr>
            <a:xfrm>
              <a:off x="3952629" y="2001850"/>
              <a:ext cx="3114389" cy="800400"/>
              <a:chOff x="3952629" y="2001850"/>
              <a:chExt cx="3114389" cy="800400"/>
            </a:xfrm>
          </p:grpSpPr>
          <p:sp>
            <p:nvSpPr>
              <p:cNvPr id="344" name="Google Shape;344;p55"/>
              <p:cNvSpPr txBox="1"/>
              <p:nvPr/>
            </p:nvSpPr>
            <p:spPr>
              <a:xfrm>
                <a:off x="4067018" y="2402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Total Athletes Participated</a:t>
                </a:r>
                <a:endParaRPr i="1"/>
              </a:p>
            </p:txBody>
          </p:sp>
          <p:sp>
            <p:nvSpPr>
              <p:cNvPr id="345" name="Google Shape;345;p55"/>
              <p:cNvSpPr txBox="1"/>
              <p:nvPr/>
            </p:nvSpPr>
            <p:spPr>
              <a:xfrm>
                <a:off x="3952629" y="20018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rPr>
                  <a:t>Total Athletes Winning Medals​</a:t>
                </a:r>
                <a:endParaRPr i="1"/>
              </a:p>
            </p:txBody>
          </p:sp>
          <p:cxnSp>
            <p:nvCxnSpPr>
              <p:cNvPr id="346" name="Google Shape;346;p55"/>
              <p:cNvCxnSpPr/>
              <p:nvPr/>
            </p:nvCxnSpPr>
            <p:spPr>
              <a:xfrm>
                <a:off x="3985343" y="2402050"/>
                <a:ext cx="2358600" cy="6600"/>
              </a:xfrm>
              <a:prstGeom prst="straightConnector1">
                <a:avLst/>
              </a:prstGeom>
              <a:noFill/>
              <a:ln cap="flat" cmpd="sng" w="19050">
                <a:solidFill>
                  <a:schemeClr val="dk2"/>
                </a:solidFill>
                <a:prstDash val="solid"/>
                <a:round/>
                <a:headEnd len="med" w="med" type="none"/>
                <a:tailEnd len="med" w="med" type="none"/>
              </a:ln>
            </p:spPr>
          </p:cxnSp>
        </p:grpSp>
        <p:sp>
          <p:nvSpPr>
            <p:cNvPr id="347" name="Google Shape;347;p55"/>
            <p:cNvSpPr txBox="1"/>
            <p:nvPr/>
          </p:nvSpPr>
          <p:spPr>
            <a:xfrm>
              <a:off x="1271499" y="2058875"/>
              <a:ext cx="7030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7F6000"/>
                  </a:solidFill>
                </a:rPr>
                <a:t>Medal Conversion Rate (%) </a:t>
              </a:r>
              <a:r>
                <a:rPr i="1" lang="en">
                  <a:solidFill>
                    <a:schemeClr val="dk1"/>
                  </a:solidFill>
                </a:rPr>
                <a:t>= </a:t>
              </a:r>
              <a:r>
                <a:rPr i="1" lang="en" sz="2500">
                  <a:solidFill>
                    <a:schemeClr val="dk1"/>
                  </a:solidFill>
                </a:rPr>
                <a:t>(                              ) </a:t>
              </a:r>
              <a:r>
                <a:rPr i="1" lang="en" sz="1300">
                  <a:solidFill>
                    <a:schemeClr val="dk1"/>
                  </a:solidFill>
                </a:rPr>
                <a:t>X 100</a:t>
              </a:r>
              <a:endParaRPr i="1" sz="1500"/>
            </a:p>
          </p:txBody>
        </p:sp>
      </p:grpSp>
      <p:sp>
        <p:nvSpPr>
          <p:cNvPr id="348" name="Google Shape;348;p55"/>
          <p:cNvSpPr txBox="1"/>
          <p:nvPr/>
        </p:nvSpPr>
        <p:spPr>
          <a:xfrm>
            <a:off x="6689850" y="51435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ΔMCR(pp)=MCRHost Year​−MCRNon-Host Year​</a:t>
            </a:r>
            <a:endParaRPr/>
          </a:p>
        </p:txBody>
      </p:sp>
      <p:sp>
        <p:nvSpPr>
          <p:cNvPr id="349" name="Google Shape;349;p55"/>
          <p:cNvSpPr txBox="1"/>
          <p:nvPr/>
        </p:nvSpPr>
        <p:spPr>
          <a:xfrm>
            <a:off x="584875" y="2082175"/>
            <a:ext cx="5130900" cy="2266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Increased Athlete Participation, Decreased Efficiency:</a:t>
            </a:r>
            <a:br>
              <a:rPr b="1" lang="en" sz="1100">
                <a:solidFill>
                  <a:schemeClr val="dk1"/>
                </a:solidFill>
              </a:rPr>
            </a:br>
            <a:r>
              <a:rPr lang="en" sz="1100">
                <a:solidFill>
                  <a:schemeClr val="dk1"/>
                </a:solidFill>
              </a:rPr>
              <a:t>While more athletes from the host nation compete, the </a:t>
            </a:r>
            <a:r>
              <a:rPr b="1" lang="en" sz="1100">
                <a:solidFill>
                  <a:schemeClr val="dk1"/>
                </a:solidFill>
              </a:rPr>
              <a:t>medal conversion rate</a:t>
            </a:r>
            <a:r>
              <a:rPr lang="en" sz="1100">
                <a:solidFill>
                  <a:schemeClr val="dk1"/>
                </a:solidFill>
              </a:rPr>
              <a:t> (medals won per athlete) tends to decline during the host year.</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 sz="1100">
                <a:solidFill>
                  <a:schemeClr val="dk1"/>
                </a:solidFill>
              </a:rPr>
              <a:t>Reevaluating Athlete Selection and Support:</a:t>
            </a:r>
            <a:endParaRPr b="1" sz="1100">
              <a:solidFill>
                <a:schemeClr val="dk1"/>
              </a:solidFill>
            </a:endParaRPr>
          </a:p>
          <a:p>
            <a:pPr indent="0" lvl="0" marL="457200" rtl="0" algn="l">
              <a:lnSpc>
                <a:spcPct val="115000"/>
              </a:lnSpc>
              <a:spcBef>
                <a:spcPts val="1200"/>
              </a:spcBef>
              <a:spcAft>
                <a:spcPts val="0"/>
              </a:spcAft>
              <a:buNone/>
            </a:pPr>
            <a:r>
              <a:rPr lang="en" sz="1100">
                <a:solidFill>
                  <a:schemeClr val="dk1"/>
                </a:solidFill>
              </a:rPr>
              <a:t>Organizations may need to focus on better training and preparation for their athletes. There's a need to refine athlete selection to ensure those competing are best positioned to perform at a high level, rather than simply expanding participation numbers.</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t/>
            </a:r>
            <a:endParaRPr sz="1100">
              <a:solidFill>
                <a:schemeClr val="dk1"/>
              </a:solidFill>
            </a:endParaRPr>
          </a:p>
        </p:txBody>
      </p:sp>
      <p:pic>
        <p:nvPicPr>
          <p:cNvPr id="350" name="Google Shape;350;p55"/>
          <p:cNvPicPr preferRelativeResize="0"/>
          <p:nvPr/>
        </p:nvPicPr>
        <p:blipFill rotWithShape="1">
          <a:blip r:embed="rId5">
            <a:alphaModFix/>
          </a:blip>
          <a:srcRect b="5000" l="0" r="0" t="8329"/>
          <a:stretch/>
        </p:blipFill>
        <p:spPr>
          <a:xfrm>
            <a:off x="5715850" y="339100"/>
            <a:ext cx="3428150" cy="4461501"/>
          </a:xfrm>
          <a:prstGeom prst="rect">
            <a:avLst/>
          </a:prstGeom>
          <a:noFill/>
          <a:ln>
            <a:noFill/>
          </a:ln>
        </p:spPr>
      </p:pic>
      <p:pic>
        <p:nvPicPr>
          <p:cNvPr id="351" name="Google Shape;351;p55"/>
          <p:cNvPicPr preferRelativeResize="0"/>
          <p:nvPr/>
        </p:nvPicPr>
        <p:blipFill>
          <a:blip r:embed="rId6">
            <a:alphaModFix/>
          </a:blip>
          <a:stretch>
            <a:fillRect/>
          </a:stretch>
        </p:blipFill>
        <p:spPr>
          <a:xfrm>
            <a:off x="584878" y="1154478"/>
            <a:ext cx="181925" cy="181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sp>
        <p:nvSpPr>
          <p:cNvPr id="356" name="Google Shape;356;p56"/>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Athlete Age</a:t>
            </a:r>
            <a:endParaRPr b="0" i="0" sz="2000" u="none" cap="none" strike="noStrike">
              <a:latin typeface="Arial"/>
              <a:ea typeface="Arial"/>
              <a:cs typeface="Arial"/>
              <a:sym typeface="Arial"/>
            </a:endParaRPr>
          </a:p>
        </p:txBody>
      </p:sp>
      <p:sp>
        <p:nvSpPr>
          <p:cNvPr id="357" name="Google Shape;357;p56"/>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358" name="Google Shape;358;p56"/>
          <p:cNvSpPr txBox="1"/>
          <p:nvPr>
            <p:ph idx="4294967295" type="body"/>
          </p:nvPr>
        </p:nvSpPr>
        <p:spPr>
          <a:xfrm>
            <a:off x="830400" y="1169875"/>
            <a:ext cx="28821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a:t>
            </a:r>
            <a:r>
              <a:rPr lang="en" sz="4400">
                <a:solidFill>
                  <a:schemeClr val="dk1"/>
                </a:solidFill>
              </a:rPr>
              <a:t>Younger athletes are more likely to win medals</a:t>
            </a:r>
            <a:r>
              <a:rPr lang="en" sz="4400">
                <a:solidFill>
                  <a:schemeClr val="dk1"/>
                </a:solidFill>
              </a:rPr>
              <a:t>”</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359" name="Google Shape;359;p56"/>
          <p:cNvSpPr txBox="1"/>
          <p:nvPr/>
        </p:nvSpPr>
        <p:spPr>
          <a:xfrm>
            <a:off x="611750" y="1562625"/>
            <a:ext cx="3232200" cy="28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000">
                <a:solidFill>
                  <a:schemeClr val="dk1"/>
                </a:solidFill>
              </a:rPr>
              <a:t>Correlation, Age and Medal Count: -0.54</a:t>
            </a:r>
            <a:endParaRPr b="1" sz="10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rPr lang="en" sz="1000">
                <a:solidFill>
                  <a:schemeClr val="dk1"/>
                </a:solidFill>
              </a:rPr>
              <a:t>M</a:t>
            </a:r>
            <a:r>
              <a:rPr lang="en" sz="1000">
                <a:solidFill>
                  <a:schemeClr val="dk1"/>
                </a:solidFill>
              </a:rPr>
              <a:t>oderate to strong correlation, suggesting that younger athletes have a higher chance of winning medals, while older athletes tend to win fewer.</a:t>
            </a:r>
            <a:endParaRPr sz="10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t/>
            </a:r>
            <a:endParaRPr sz="10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rPr lang="en" sz="1000">
                <a:solidFill>
                  <a:schemeClr val="dk1"/>
                </a:solidFill>
              </a:rPr>
              <a:t>The </a:t>
            </a:r>
            <a:r>
              <a:rPr b="1" lang="en" sz="1000">
                <a:solidFill>
                  <a:schemeClr val="dk1"/>
                </a:solidFill>
              </a:rPr>
              <a:t>median age for Olympic medalists is 25 years old</a:t>
            </a:r>
            <a:r>
              <a:rPr lang="en" sz="1000">
                <a:solidFill>
                  <a:schemeClr val="dk1"/>
                </a:solidFill>
              </a:rPr>
              <a:t>, however, certain sports have younger or older peak ages. For example, Rhythmic Gymnastics peak age is 19 y/o, while Equestrian is 37 y/o. </a:t>
            </a:r>
            <a:endParaRPr sz="10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t/>
            </a:r>
            <a:endParaRPr sz="1000">
              <a:solidFill>
                <a:schemeClr val="dk1"/>
              </a:solidFill>
            </a:endParaRPr>
          </a:p>
          <a:p>
            <a:pPr indent="0" lvl="0" marL="0" marR="38100" rtl="0" algn="just">
              <a:lnSpc>
                <a:spcPct val="128571"/>
              </a:lnSpc>
              <a:spcBef>
                <a:spcPts val="0"/>
              </a:spcBef>
              <a:spcAft>
                <a:spcPts val="0"/>
              </a:spcAft>
              <a:buClr>
                <a:schemeClr val="dk1"/>
              </a:buClr>
              <a:buSzPts val="1100"/>
              <a:buFont typeface="Arial"/>
              <a:buNone/>
            </a:pPr>
            <a:r>
              <a:rPr lang="en" sz="1000">
                <a:solidFill>
                  <a:schemeClr val="dk1"/>
                </a:solidFill>
              </a:rPr>
              <a:t>National Olympic committees and odds makers should favor athletes within the ages 20 to 30 years old to have a higher chance of winning a medal.</a:t>
            </a:r>
            <a:endParaRPr sz="1000">
              <a:solidFill>
                <a:schemeClr val="dk1"/>
              </a:solidFill>
            </a:endParaRPr>
          </a:p>
        </p:txBody>
      </p:sp>
      <p:pic>
        <p:nvPicPr>
          <p:cNvPr id="360" name="Google Shape;360;p56"/>
          <p:cNvPicPr preferRelativeResize="0"/>
          <p:nvPr/>
        </p:nvPicPr>
        <p:blipFill>
          <a:blip r:embed="rId4">
            <a:alphaModFix/>
          </a:blip>
          <a:stretch>
            <a:fillRect/>
          </a:stretch>
        </p:blipFill>
        <p:spPr>
          <a:xfrm>
            <a:off x="611752" y="1169874"/>
            <a:ext cx="161350" cy="161350"/>
          </a:xfrm>
          <a:prstGeom prst="rect">
            <a:avLst/>
          </a:prstGeom>
          <a:noFill/>
          <a:ln>
            <a:noFill/>
          </a:ln>
        </p:spPr>
      </p:pic>
      <p:pic>
        <p:nvPicPr>
          <p:cNvPr id="361" name="Google Shape;361;p56"/>
          <p:cNvPicPr preferRelativeResize="0"/>
          <p:nvPr/>
        </p:nvPicPr>
        <p:blipFill rotWithShape="1">
          <a:blip r:embed="rId5">
            <a:alphaModFix/>
          </a:blip>
          <a:srcRect b="0" l="0" r="4834" t="0"/>
          <a:stretch/>
        </p:blipFill>
        <p:spPr>
          <a:xfrm>
            <a:off x="3843950" y="1169875"/>
            <a:ext cx="4782152" cy="3015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5" name="Shape 365"/>
        <p:cNvGrpSpPr/>
        <p:nvPr/>
      </p:nvGrpSpPr>
      <p:grpSpPr>
        <a:xfrm>
          <a:off x="0" y="0"/>
          <a:ext cx="0" cy="0"/>
          <a:chOff x="0" y="0"/>
          <a:chExt cx="0" cy="0"/>
        </a:xfrm>
      </p:grpSpPr>
      <p:sp>
        <p:nvSpPr>
          <p:cNvPr id="366" name="Google Shape;366;p57"/>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Analysis: Athlete Age</a:t>
            </a:r>
            <a:endParaRPr b="0" i="0" sz="2000" u="none" cap="none" strike="noStrike">
              <a:latin typeface="Arial"/>
              <a:ea typeface="Arial"/>
              <a:cs typeface="Arial"/>
              <a:sym typeface="Arial"/>
            </a:endParaRPr>
          </a:p>
        </p:txBody>
      </p:sp>
      <p:sp>
        <p:nvSpPr>
          <p:cNvPr id="367" name="Google Shape;367;p57"/>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368" name="Google Shape;368;p57"/>
          <p:cNvSpPr txBox="1"/>
          <p:nvPr>
            <p:ph idx="4294967295" type="body"/>
          </p:nvPr>
        </p:nvSpPr>
        <p:spPr>
          <a:xfrm>
            <a:off x="830400" y="1169875"/>
            <a:ext cx="2882100" cy="766500"/>
          </a:xfrm>
          <a:prstGeom prst="rect">
            <a:avLst/>
          </a:prstGeom>
        </p:spPr>
        <p:txBody>
          <a:bodyPr anchorCtr="0" anchor="t" bIns="0" lIns="0" spcFirstLastPara="1" rIns="0" wrap="square" tIns="0">
            <a:normAutofit fontScale="25000" lnSpcReduction="20000"/>
          </a:bodyPr>
          <a:lstStyle/>
          <a:p>
            <a:pPr indent="0" lvl="0" marL="0" rtl="0" algn="l">
              <a:lnSpc>
                <a:spcPct val="115000"/>
              </a:lnSpc>
              <a:spcBef>
                <a:spcPts val="1200"/>
              </a:spcBef>
              <a:spcAft>
                <a:spcPts val="0"/>
              </a:spcAft>
              <a:buNone/>
            </a:pPr>
            <a:r>
              <a:rPr b="1" lang="en" sz="4400">
                <a:solidFill>
                  <a:schemeClr val="dk1"/>
                </a:solidFill>
              </a:rPr>
              <a:t>Hypothesis: </a:t>
            </a:r>
            <a:r>
              <a:rPr lang="en" sz="4400">
                <a:solidFill>
                  <a:schemeClr val="dk1"/>
                </a:solidFill>
              </a:rPr>
              <a:t>“Young medalists are more likely to win again in later Olympics.”</a:t>
            </a:r>
            <a:endParaRPr sz="4400">
              <a:solidFill>
                <a:schemeClr val="dk1"/>
              </a:solidFill>
            </a:endParaRPr>
          </a:p>
          <a:p>
            <a:pPr indent="0" lvl="0" marL="0" marR="38100" rtl="0" algn="just">
              <a:lnSpc>
                <a:spcPct val="128571"/>
              </a:lnSpc>
              <a:spcBef>
                <a:spcPts val="1200"/>
              </a:spcBef>
              <a:spcAft>
                <a:spcPts val="0"/>
              </a:spcAft>
              <a:buNone/>
            </a:pPr>
            <a:r>
              <a:t/>
            </a:r>
            <a:endParaRPr sz="1100">
              <a:solidFill>
                <a:schemeClr val="dk1"/>
              </a:solidFill>
            </a:endParaRPr>
          </a:p>
          <a:p>
            <a:pPr indent="0" lvl="0" marL="0" marR="38100" rtl="0" algn="l">
              <a:lnSpc>
                <a:spcPct val="128571"/>
              </a:lnSpc>
              <a:spcBef>
                <a:spcPts val="0"/>
              </a:spcBef>
              <a:spcAft>
                <a:spcPts val="0"/>
              </a:spcAft>
              <a:buNone/>
            </a:pPr>
            <a:r>
              <a:t/>
            </a:r>
            <a:endParaRPr sz="1100">
              <a:solidFill>
                <a:schemeClr val="dk1"/>
              </a:solidFill>
            </a:endParaRPr>
          </a:p>
          <a:p>
            <a:pPr indent="0" lvl="0" marL="0" marR="38100" rtl="0" algn="l">
              <a:lnSpc>
                <a:spcPct val="128571"/>
              </a:lnSpc>
              <a:spcBef>
                <a:spcPts val="0"/>
              </a:spcBef>
              <a:spcAft>
                <a:spcPts val="0"/>
              </a:spcAft>
              <a:buClr>
                <a:schemeClr val="dk1"/>
              </a:buClr>
              <a:buSzPct val="100000"/>
              <a:buFont typeface="Arial"/>
              <a:buNone/>
            </a:pPr>
            <a:r>
              <a:t/>
            </a:r>
            <a:endParaRPr sz="1100">
              <a:solidFill>
                <a:schemeClr val="dk1"/>
              </a:solidFill>
            </a:endParaRPr>
          </a:p>
          <a:p>
            <a:pPr indent="0" lvl="0" marL="0" rtl="0" algn="l">
              <a:lnSpc>
                <a:spcPct val="115000"/>
              </a:lnSpc>
              <a:spcBef>
                <a:spcPts val="1200"/>
              </a:spcBef>
              <a:spcAft>
                <a:spcPts val="0"/>
              </a:spcAft>
              <a:buNone/>
            </a:pPr>
            <a:r>
              <a:t/>
            </a:r>
            <a:endParaRPr b="1" sz="1100">
              <a:solidFill>
                <a:schemeClr val="dk1"/>
              </a:solidFill>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
        <p:nvSpPr>
          <p:cNvPr id="369" name="Google Shape;369;p57"/>
          <p:cNvSpPr txBox="1"/>
          <p:nvPr/>
        </p:nvSpPr>
        <p:spPr>
          <a:xfrm>
            <a:off x="611750" y="1562625"/>
            <a:ext cx="3232200" cy="280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Younger Athletes with Medals Have a Higher Repeat Rate</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47.4%</a:t>
            </a:r>
            <a:r>
              <a:rPr lang="en" sz="1100">
                <a:solidFill>
                  <a:schemeClr val="dk1"/>
                </a:solidFill>
              </a:rPr>
              <a:t> of athletes under 22 years old who won a medal went on to win more medals in the following Olympics (4 years later).</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100">
                <a:solidFill>
                  <a:schemeClr val="dk1"/>
                </a:solidFill>
              </a:rPr>
              <a:t>This is significantly higher than the </a:t>
            </a:r>
            <a:r>
              <a:rPr b="1" lang="en" sz="1100">
                <a:solidFill>
                  <a:schemeClr val="dk1"/>
                </a:solidFill>
              </a:rPr>
              <a:t>19.1%</a:t>
            </a:r>
            <a:r>
              <a:rPr lang="en" sz="1100">
                <a:solidFill>
                  <a:schemeClr val="dk1"/>
                </a:solidFill>
              </a:rPr>
              <a:t> repeat rate for athletes over 22 years old with medals.</a:t>
            </a:r>
            <a:endParaRPr sz="1100">
              <a:solidFill>
                <a:schemeClr val="dk1"/>
              </a:solidFill>
            </a:endParaRPr>
          </a:p>
          <a:p>
            <a:pPr indent="0" lvl="0" marL="0" marR="38100" rtl="0" algn="just">
              <a:lnSpc>
                <a:spcPct val="128571"/>
              </a:lnSpc>
              <a:spcBef>
                <a:spcPts val="1200"/>
              </a:spcBef>
              <a:spcAft>
                <a:spcPts val="0"/>
              </a:spcAft>
              <a:buClr>
                <a:schemeClr val="dk1"/>
              </a:buClr>
              <a:buSzPts val="1100"/>
              <a:buFont typeface="Arial"/>
              <a:buNone/>
            </a:pPr>
            <a:r>
              <a:rPr lang="en" sz="1100">
                <a:solidFill>
                  <a:schemeClr val="dk1"/>
                </a:solidFill>
              </a:rPr>
              <a:t>Olympic committees and odds makers should favor young medalists to have a higher chance of winning a medal at the next Olympics.</a:t>
            </a:r>
            <a:endParaRPr sz="12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1100">
              <a:solidFill>
                <a:schemeClr val="dk1"/>
              </a:solidFill>
            </a:endParaRPr>
          </a:p>
        </p:txBody>
      </p:sp>
      <p:pic>
        <p:nvPicPr>
          <p:cNvPr id="370" name="Google Shape;370;p57"/>
          <p:cNvPicPr preferRelativeResize="0"/>
          <p:nvPr/>
        </p:nvPicPr>
        <p:blipFill>
          <a:blip r:embed="rId4">
            <a:alphaModFix/>
          </a:blip>
          <a:stretch>
            <a:fillRect/>
          </a:stretch>
        </p:blipFill>
        <p:spPr>
          <a:xfrm>
            <a:off x="611752" y="1169874"/>
            <a:ext cx="161350" cy="161350"/>
          </a:xfrm>
          <a:prstGeom prst="rect">
            <a:avLst/>
          </a:prstGeom>
          <a:noFill/>
          <a:ln>
            <a:noFill/>
          </a:ln>
        </p:spPr>
      </p:pic>
      <p:pic>
        <p:nvPicPr>
          <p:cNvPr id="371" name="Google Shape;371;p57"/>
          <p:cNvPicPr preferRelativeResize="0"/>
          <p:nvPr/>
        </p:nvPicPr>
        <p:blipFill>
          <a:blip r:embed="rId5">
            <a:alphaModFix/>
          </a:blip>
          <a:stretch>
            <a:fillRect/>
          </a:stretch>
        </p:blipFill>
        <p:spPr>
          <a:xfrm>
            <a:off x="4198451" y="353850"/>
            <a:ext cx="4435800" cy="4435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40"/>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Agenda</a:t>
            </a:r>
            <a:endParaRPr b="0" i="0" sz="2000" u="none" cap="none" strike="noStrike">
              <a:latin typeface="Arial"/>
              <a:ea typeface="Arial"/>
              <a:cs typeface="Arial"/>
              <a:sym typeface="Arial"/>
            </a:endParaRPr>
          </a:p>
        </p:txBody>
      </p:sp>
      <p:sp>
        <p:nvSpPr>
          <p:cNvPr id="168" name="Google Shape;168;p40"/>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169" name="Google Shape;169;p40"/>
          <p:cNvSpPr txBox="1"/>
          <p:nvPr>
            <p:ph idx="4294967295" type="body"/>
          </p:nvPr>
        </p:nvSpPr>
        <p:spPr>
          <a:xfrm>
            <a:off x="561600" y="945675"/>
            <a:ext cx="8065200" cy="37080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120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Project Overview</a:t>
            </a:r>
            <a:endParaRPr b="1"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Business Opportunity</a:t>
            </a:r>
            <a:endParaRPr b="1"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Areas of Analysis</a:t>
            </a:r>
            <a:endParaRPr b="1"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Datasets Overview</a:t>
            </a:r>
            <a:endParaRPr b="1"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Data Wrangling and Cleaning</a:t>
            </a:r>
            <a:r>
              <a:rPr lang="en" sz="1200">
                <a:solidFill>
                  <a:schemeClr val="dk1"/>
                </a:solidFill>
                <a:highlight>
                  <a:srgbClr val="FFFFFF"/>
                </a:highlight>
                <a:latin typeface="Helvetica Neue"/>
                <a:ea typeface="Helvetica Neue"/>
                <a:cs typeface="Helvetica Neue"/>
                <a:sym typeface="Helvetica Neue"/>
              </a:rPr>
              <a:t> </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Exploratory Data Analysis</a:t>
            </a:r>
            <a:endParaRPr b="1"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Teamwork &amp; Project Management</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Major Obstacles &amp; Lessons Learned</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40000"/>
              </a:lnSpc>
              <a:spcBef>
                <a:spcPts val="0"/>
              </a:spcBef>
              <a:spcAft>
                <a:spcPts val="0"/>
              </a:spcAft>
              <a:buClr>
                <a:schemeClr val="dk1"/>
              </a:buClr>
              <a:buSzPts val="1200"/>
              <a:buFont typeface="Helvetica Neue"/>
              <a:buChar char="●"/>
            </a:pPr>
            <a:r>
              <a:rPr b="1" lang="en" sz="1200">
                <a:solidFill>
                  <a:schemeClr val="dk1"/>
                </a:solidFill>
                <a:highlight>
                  <a:srgbClr val="FFFFFF"/>
                </a:highlight>
                <a:latin typeface="Helvetica Neue"/>
                <a:ea typeface="Helvetica Neue"/>
                <a:cs typeface="Helvetica Neue"/>
                <a:sym typeface="Helvetica Neue"/>
              </a:rPr>
              <a:t>Conclusion and Insights</a:t>
            </a:r>
            <a:endParaRPr sz="1200">
              <a:solidFill>
                <a:schemeClr val="dk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5" name="Shape 375"/>
        <p:cNvGrpSpPr/>
        <p:nvPr/>
      </p:nvGrpSpPr>
      <p:grpSpPr>
        <a:xfrm>
          <a:off x="0" y="0"/>
          <a:ext cx="0" cy="0"/>
          <a:chOff x="0" y="0"/>
          <a:chExt cx="0" cy="0"/>
        </a:xfrm>
      </p:grpSpPr>
      <p:sp>
        <p:nvSpPr>
          <p:cNvPr id="376" name="Google Shape;376;p58"/>
          <p:cNvSpPr/>
          <p:nvPr/>
        </p:nvSpPr>
        <p:spPr>
          <a:xfrm>
            <a:off x="561600" y="6548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Teamwork &amp; Workflow</a:t>
            </a:r>
            <a:endParaRPr b="0" i="0" sz="2000" u="none" cap="none" strike="noStrike">
              <a:latin typeface="Arial"/>
              <a:ea typeface="Arial"/>
              <a:cs typeface="Arial"/>
              <a:sym typeface="Arial"/>
            </a:endParaRPr>
          </a:p>
        </p:txBody>
      </p:sp>
      <p:sp>
        <p:nvSpPr>
          <p:cNvPr id="377" name="Google Shape;377;p58"/>
          <p:cNvSpPr txBox="1"/>
          <p:nvPr>
            <p:ph idx="4294967295" type="body"/>
          </p:nvPr>
        </p:nvSpPr>
        <p:spPr>
          <a:xfrm>
            <a:off x="655775" y="1186800"/>
            <a:ext cx="4939500" cy="3261000"/>
          </a:xfrm>
          <a:prstGeom prst="rect">
            <a:avLst/>
          </a:prstGeom>
        </p:spPr>
        <p:txBody>
          <a:bodyPr anchorCtr="0" anchor="t" bIns="0" lIns="0" spcFirstLastPara="1" rIns="0" wrap="square" tIns="0">
            <a:normAutofit fontScale="92500" lnSpcReduction="10000"/>
          </a:bodyPr>
          <a:lstStyle/>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Workflow &amp; Adaptation:</a:t>
            </a:r>
            <a:endParaRPr b="1"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lang="en" sz="1100">
                <a:solidFill>
                  <a:schemeClr val="dk1"/>
                </a:solidFill>
              </a:rPr>
              <a:t>Followed our </a:t>
            </a:r>
            <a:r>
              <a:rPr b="1" lang="en" sz="1100" u="sng">
                <a:solidFill>
                  <a:schemeClr val="hlink"/>
                </a:solidFill>
                <a:hlinkClick r:id="rId4"/>
              </a:rPr>
              <a:t>Kanban board</a:t>
            </a:r>
            <a:r>
              <a:rPr lang="en" sz="1100">
                <a:solidFill>
                  <a:schemeClr val="dk1"/>
                </a:solidFill>
              </a:rPr>
              <a:t> workflow, assigning tasks to team members.</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b="1" lang="en" sz="1100">
                <a:solidFill>
                  <a:schemeClr val="dk1"/>
                </a:solidFill>
              </a:rPr>
              <a:t>Adjusted priorities</a:t>
            </a:r>
            <a:r>
              <a:rPr lang="en" sz="1100">
                <a:solidFill>
                  <a:schemeClr val="dk1"/>
                </a:solidFill>
              </a:rPr>
              <a:t> as needed, especially for tasks that could block others.</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What Worked Well:</a:t>
            </a:r>
            <a:endParaRPr b="1"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b="1" lang="en" sz="1100">
                <a:solidFill>
                  <a:schemeClr val="dk1"/>
                </a:solidFill>
              </a:rPr>
              <a:t>Daily standups</a:t>
            </a:r>
            <a:r>
              <a:rPr lang="en" sz="1100">
                <a:solidFill>
                  <a:schemeClr val="dk1"/>
                </a:solidFill>
              </a:rPr>
              <a:t> helped keep everyone aligned and updated.</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b="1" lang="en" sz="1100">
                <a:solidFill>
                  <a:schemeClr val="dk1"/>
                </a:solidFill>
              </a:rPr>
              <a:t>Kanban board &amp; ticket system</a:t>
            </a:r>
            <a:r>
              <a:rPr lang="en" sz="1100">
                <a:solidFill>
                  <a:schemeClr val="dk1"/>
                </a:solidFill>
              </a:rPr>
              <a:t> made tracking progress easy.</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b="1" lang="en" sz="1100">
                <a:solidFill>
                  <a:schemeClr val="dk1"/>
                </a:solidFill>
              </a:rPr>
              <a:t>GitHub</a:t>
            </a:r>
            <a:r>
              <a:rPr lang="en" sz="1100">
                <a:solidFill>
                  <a:schemeClr val="dk1"/>
                </a:solidFill>
              </a:rPr>
              <a:t> streamlined version control and collaboration.</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Areas for Improvement:</a:t>
            </a:r>
            <a:endParaRPr b="1"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lang="en" sz="1100">
                <a:solidFill>
                  <a:schemeClr val="dk1"/>
                </a:solidFill>
              </a:rPr>
              <a:t>Could improve </a:t>
            </a:r>
            <a:r>
              <a:rPr b="1" lang="en" sz="1100">
                <a:solidFill>
                  <a:schemeClr val="dk1"/>
                </a:solidFill>
              </a:rPr>
              <a:t>documentation and naming for datasets stored in Github</a:t>
            </a:r>
            <a:r>
              <a:rPr lang="en" sz="1100">
                <a:solidFill>
                  <a:schemeClr val="dk1"/>
                </a:solidFill>
              </a:rPr>
              <a:t> to clearly identify </a:t>
            </a:r>
            <a:r>
              <a:rPr lang="en" sz="1100">
                <a:solidFill>
                  <a:schemeClr val="dk1"/>
                </a:solidFill>
              </a:rPr>
              <a:t>what filters had been applied.</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Risk Management:</a:t>
            </a:r>
            <a:endParaRPr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lang="en" sz="1100">
                <a:solidFill>
                  <a:schemeClr val="dk1"/>
                </a:solidFill>
              </a:rPr>
              <a:t>Used </a:t>
            </a:r>
            <a:r>
              <a:rPr b="1" lang="en" sz="1100">
                <a:solidFill>
                  <a:schemeClr val="dk1"/>
                </a:solidFill>
              </a:rPr>
              <a:t>version control (GitHub)</a:t>
            </a:r>
            <a:r>
              <a:rPr lang="en" sz="1100">
                <a:solidFill>
                  <a:schemeClr val="dk1"/>
                </a:solidFill>
              </a:rPr>
              <a:t> to prevent data loss and track changes.</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lang="en" sz="1100">
                <a:solidFill>
                  <a:schemeClr val="dk1"/>
                </a:solidFill>
              </a:rPr>
              <a:t>Regular check-ins helped </a:t>
            </a:r>
            <a:r>
              <a:rPr b="1" lang="en" sz="1100">
                <a:solidFill>
                  <a:schemeClr val="dk1"/>
                </a:solidFill>
              </a:rPr>
              <a:t>mitigate risks</a:t>
            </a:r>
            <a:r>
              <a:rPr lang="en" sz="1100">
                <a:solidFill>
                  <a:schemeClr val="dk1"/>
                </a:solidFill>
              </a:rPr>
              <a:t> before they became issues.</a:t>
            </a:r>
            <a:endParaRPr sz="1400">
              <a:solidFill>
                <a:srgbClr val="444746"/>
              </a:solidFill>
            </a:endParaRPr>
          </a:p>
        </p:txBody>
      </p:sp>
      <p:sp>
        <p:nvSpPr>
          <p:cNvPr id="378" name="Google Shape;378;p58"/>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pic>
        <p:nvPicPr>
          <p:cNvPr id="379" name="Google Shape;379;p58"/>
          <p:cNvPicPr preferRelativeResize="0"/>
          <p:nvPr/>
        </p:nvPicPr>
        <p:blipFill rotWithShape="1">
          <a:blip r:embed="rId5">
            <a:alphaModFix/>
          </a:blip>
          <a:srcRect b="0" l="13419" r="0" t="0"/>
          <a:stretch/>
        </p:blipFill>
        <p:spPr>
          <a:xfrm>
            <a:off x="5822300" y="1334700"/>
            <a:ext cx="2970151" cy="2281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3" name="Shape 383"/>
        <p:cNvGrpSpPr/>
        <p:nvPr/>
      </p:nvGrpSpPr>
      <p:grpSpPr>
        <a:xfrm>
          <a:off x="0" y="0"/>
          <a:ext cx="0" cy="0"/>
          <a:chOff x="0" y="0"/>
          <a:chExt cx="0" cy="0"/>
        </a:xfrm>
      </p:grpSpPr>
      <p:sp>
        <p:nvSpPr>
          <p:cNvPr id="384" name="Google Shape;384;p59"/>
          <p:cNvSpPr/>
          <p:nvPr/>
        </p:nvSpPr>
        <p:spPr>
          <a:xfrm>
            <a:off x="561600" y="6548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lang="en" sz="2000">
                <a:solidFill>
                  <a:srgbClr val="2DC5FA"/>
                </a:solidFill>
                <a:latin typeface="Montserrat"/>
                <a:ea typeface="Montserrat"/>
                <a:cs typeface="Montserrat"/>
                <a:sym typeface="Montserrat"/>
              </a:rPr>
              <a:t>Obstacles &amp; Lessons Learned</a:t>
            </a:r>
            <a:endParaRPr b="0" i="0" sz="2000" u="none" cap="none" strike="noStrike">
              <a:latin typeface="Arial"/>
              <a:ea typeface="Arial"/>
              <a:cs typeface="Arial"/>
              <a:sym typeface="Arial"/>
            </a:endParaRPr>
          </a:p>
        </p:txBody>
      </p:sp>
      <p:sp>
        <p:nvSpPr>
          <p:cNvPr id="385" name="Google Shape;385;p59"/>
          <p:cNvSpPr txBox="1"/>
          <p:nvPr>
            <p:ph idx="4294967295" type="body"/>
          </p:nvPr>
        </p:nvSpPr>
        <p:spPr>
          <a:xfrm>
            <a:off x="655775" y="1186800"/>
            <a:ext cx="5580600" cy="3261000"/>
          </a:xfrm>
          <a:prstGeom prst="rect">
            <a:avLst/>
          </a:prstGeom>
        </p:spPr>
        <p:txBody>
          <a:bodyPr anchorCtr="0" anchor="t" bIns="0" lIns="0" spcFirstLastPara="1" rIns="0" wrap="square" tIns="0">
            <a:normAutofit fontScale="85000" lnSpcReduction="20000"/>
          </a:bodyPr>
          <a:lstStyle/>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Obstacle 1: Large &amp; Complex Dataset</a:t>
            </a:r>
            <a:endParaRPr b="1" sz="1100">
              <a:solidFill>
                <a:schemeClr val="dk1"/>
              </a:solidFill>
            </a:endParaRPr>
          </a:p>
          <a:p>
            <a:pPr indent="-287972" lvl="0" marL="457200" rtl="0" algn="l">
              <a:lnSpc>
                <a:spcPct val="115000"/>
              </a:lnSpc>
              <a:spcBef>
                <a:spcPts val="1200"/>
              </a:spcBef>
              <a:spcAft>
                <a:spcPts val="0"/>
              </a:spcAft>
              <a:buClr>
                <a:schemeClr val="dk1"/>
              </a:buClr>
              <a:buSzPct val="100000"/>
              <a:buChar char="●"/>
            </a:pPr>
            <a:r>
              <a:rPr lang="en" sz="1100">
                <a:solidFill>
                  <a:schemeClr val="dk1"/>
                </a:solidFill>
              </a:rPr>
              <a:t>Data covered </a:t>
            </a:r>
            <a:r>
              <a:rPr b="1" lang="en" sz="1100">
                <a:solidFill>
                  <a:schemeClr val="dk1"/>
                </a:solidFill>
              </a:rPr>
              <a:t>many countries, athletes, and years</a:t>
            </a:r>
            <a:r>
              <a:rPr lang="en" sz="1100">
                <a:solidFill>
                  <a:schemeClr val="dk1"/>
                </a:solidFill>
              </a:rPr>
              <a:t>, with external factors like </a:t>
            </a:r>
            <a:r>
              <a:rPr b="1" lang="en" sz="1100">
                <a:solidFill>
                  <a:schemeClr val="dk1"/>
                </a:solidFill>
              </a:rPr>
              <a:t>wars, political changes (e.g., Soviet Union breakup), and missing data</a:t>
            </a:r>
            <a:r>
              <a:rPr lang="en" sz="1100">
                <a:solidFill>
                  <a:schemeClr val="dk1"/>
                </a:solidFill>
              </a:rPr>
              <a:t>.</a:t>
            </a:r>
            <a:endParaRPr sz="1100">
              <a:solidFill>
                <a:schemeClr val="dk1"/>
              </a:solidFill>
            </a:endParaRPr>
          </a:p>
          <a:p>
            <a:pPr indent="-287972" lvl="0" marL="457200" rtl="0" algn="l">
              <a:lnSpc>
                <a:spcPct val="115000"/>
              </a:lnSpc>
              <a:spcBef>
                <a:spcPts val="1200"/>
              </a:spcBef>
              <a:spcAft>
                <a:spcPts val="0"/>
              </a:spcAft>
              <a:buClr>
                <a:schemeClr val="dk1"/>
              </a:buClr>
              <a:buSzPct val="100000"/>
              <a:buChar char="●"/>
            </a:pPr>
            <a:r>
              <a:rPr b="1" lang="en" sz="1100">
                <a:solidFill>
                  <a:schemeClr val="dk1"/>
                </a:solidFill>
              </a:rPr>
              <a:t>Challenges:</a:t>
            </a:r>
            <a:r>
              <a:rPr lang="en" sz="1100">
                <a:solidFill>
                  <a:schemeClr val="dk1"/>
                </a:solidFill>
              </a:rPr>
              <a:t> Inconsistent participation, missing economic data, and variations in country representation over time.</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How We Overcame It:</a:t>
            </a:r>
            <a:br>
              <a:rPr b="1" lang="en" sz="1100">
                <a:solidFill>
                  <a:schemeClr val="dk1"/>
                </a:solidFill>
              </a:rPr>
            </a:br>
            <a:br>
              <a:rPr b="1" lang="en" sz="1100">
                <a:solidFill>
                  <a:schemeClr val="dk1"/>
                </a:solidFill>
              </a:rPr>
            </a:br>
            <a:r>
              <a:rPr b="1" lang="en" sz="1100">
                <a:solidFill>
                  <a:schemeClr val="dk1"/>
                </a:solidFill>
              </a:rPr>
              <a:t>↔️</a:t>
            </a:r>
            <a:r>
              <a:rPr lang="en" sz="1100">
                <a:solidFill>
                  <a:schemeClr val="dk1"/>
                </a:solidFill>
              </a:rPr>
              <a:t> </a:t>
            </a:r>
            <a:r>
              <a:rPr b="1" lang="en" sz="1100">
                <a:solidFill>
                  <a:schemeClr val="dk1"/>
                </a:solidFill>
              </a:rPr>
              <a:t>Focused on data from 1996 to 2016</a:t>
            </a:r>
            <a:r>
              <a:rPr lang="en" sz="1100">
                <a:solidFill>
                  <a:schemeClr val="dk1"/>
                </a:solidFill>
              </a:rPr>
              <a:t> – ensured a more consistent set of participating countries.</a:t>
            </a:r>
            <a:br>
              <a:rPr lang="en" sz="1100">
                <a:solidFill>
                  <a:schemeClr val="dk1"/>
                </a:solidFill>
              </a:rPr>
            </a:br>
            <a:br>
              <a:rPr lang="en" sz="1100">
                <a:solidFill>
                  <a:schemeClr val="dk1"/>
                </a:solidFill>
              </a:rPr>
            </a:br>
            <a:r>
              <a:rPr lang="en" sz="1100">
                <a:solidFill>
                  <a:schemeClr val="dk1"/>
                </a:solidFill>
              </a:rPr>
              <a:t>😎 </a:t>
            </a:r>
            <a:r>
              <a:rPr b="1" lang="en" sz="1100">
                <a:solidFill>
                  <a:schemeClr val="dk1"/>
                </a:solidFill>
              </a:rPr>
              <a:t>Analyzed only Summer Olympics</a:t>
            </a:r>
            <a:r>
              <a:rPr lang="en" sz="1100">
                <a:solidFill>
                  <a:schemeClr val="dk1"/>
                </a:solidFill>
              </a:rPr>
              <a:t> – included more countries with diverse economic, geographic, and cultural backgrounds.</a:t>
            </a:r>
            <a:br>
              <a:rPr lang="en" sz="1100">
                <a:solidFill>
                  <a:schemeClr val="dk1"/>
                </a:solidFill>
              </a:rPr>
            </a:br>
            <a:br>
              <a:rPr lang="en" sz="1100">
                <a:solidFill>
                  <a:schemeClr val="dk1"/>
                </a:solidFill>
              </a:rPr>
            </a:br>
            <a:r>
              <a:rPr lang="en" sz="1100">
                <a:solidFill>
                  <a:schemeClr val="dk1"/>
                </a:solidFill>
              </a:rPr>
              <a:t>✋ </a:t>
            </a:r>
            <a:r>
              <a:rPr b="1" lang="en" sz="1100">
                <a:solidFill>
                  <a:schemeClr val="dk1"/>
                </a:solidFill>
              </a:rPr>
              <a:t>Blacklisted some countries</a:t>
            </a:r>
            <a:r>
              <a:rPr lang="en" sz="1100">
                <a:solidFill>
                  <a:schemeClr val="dk1"/>
                </a:solidFill>
              </a:rPr>
              <a:t> with missing data due to war or political instability.</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Lessons Learned:</a:t>
            </a:r>
            <a:endParaRPr b="1" sz="1100">
              <a:solidFill>
                <a:schemeClr val="dk1"/>
              </a:solidFill>
            </a:endParaRPr>
          </a:p>
          <a:p>
            <a:pPr indent="-287972" lvl="0" marL="457200" rtl="0" algn="l">
              <a:lnSpc>
                <a:spcPct val="115000"/>
              </a:lnSpc>
              <a:spcBef>
                <a:spcPts val="1200"/>
              </a:spcBef>
              <a:spcAft>
                <a:spcPts val="0"/>
              </a:spcAft>
              <a:buClr>
                <a:schemeClr val="dk1"/>
              </a:buClr>
              <a:buSzPct val="100000"/>
              <a:buChar char="●"/>
            </a:pPr>
            <a:r>
              <a:rPr lang="en" sz="1100">
                <a:solidFill>
                  <a:schemeClr val="dk1"/>
                </a:solidFill>
              </a:rPr>
              <a:t>Narrowing the dataset </a:t>
            </a:r>
            <a:r>
              <a:rPr b="1" lang="en" sz="1100">
                <a:solidFill>
                  <a:schemeClr val="dk1"/>
                </a:solidFill>
              </a:rPr>
              <a:t>improved reliability and consistency</a:t>
            </a:r>
            <a:r>
              <a:rPr lang="en" sz="1100">
                <a:solidFill>
                  <a:schemeClr val="dk1"/>
                </a:solidFill>
              </a:rPr>
              <a:t> in our analysis.</a:t>
            </a:r>
            <a:endParaRPr sz="1100">
              <a:solidFill>
                <a:schemeClr val="dk1"/>
              </a:solidFill>
            </a:endParaRPr>
          </a:p>
          <a:p>
            <a:pPr indent="-287972" lvl="0" marL="457200" rtl="0" algn="l">
              <a:lnSpc>
                <a:spcPct val="115000"/>
              </a:lnSpc>
              <a:spcBef>
                <a:spcPts val="1200"/>
              </a:spcBef>
              <a:spcAft>
                <a:spcPts val="1000"/>
              </a:spcAft>
              <a:buClr>
                <a:schemeClr val="dk1"/>
              </a:buClr>
              <a:buSzPct val="100000"/>
              <a:buChar char="●"/>
            </a:pPr>
            <a:r>
              <a:rPr lang="en" sz="1100">
                <a:solidFill>
                  <a:schemeClr val="dk1"/>
                </a:solidFill>
              </a:rPr>
              <a:t>Recognizing external factors like </a:t>
            </a:r>
            <a:r>
              <a:rPr b="1" lang="en" sz="1100">
                <a:solidFill>
                  <a:schemeClr val="dk1"/>
                </a:solidFill>
              </a:rPr>
              <a:t>political changes</a:t>
            </a:r>
            <a:r>
              <a:rPr lang="en" sz="1100">
                <a:solidFill>
                  <a:schemeClr val="dk1"/>
                </a:solidFill>
              </a:rPr>
              <a:t> is crucial in global sports analytics.</a:t>
            </a:r>
            <a:endParaRPr sz="1400">
              <a:solidFill>
                <a:srgbClr val="444746"/>
              </a:solidFill>
            </a:endParaRPr>
          </a:p>
        </p:txBody>
      </p:sp>
      <p:sp>
        <p:nvSpPr>
          <p:cNvPr id="386" name="Google Shape;386;p59"/>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pic>
        <p:nvPicPr>
          <p:cNvPr id="387" name="Google Shape;387;p59"/>
          <p:cNvPicPr preferRelativeResize="0"/>
          <p:nvPr/>
        </p:nvPicPr>
        <p:blipFill rotWithShape="1">
          <a:blip r:embed="rId4">
            <a:alphaModFix/>
          </a:blip>
          <a:srcRect b="0" l="0" r="15888" t="0"/>
          <a:stretch/>
        </p:blipFill>
        <p:spPr>
          <a:xfrm>
            <a:off x="6413425" y="1158550"/>
            <a:ext cx="2189201" cy="1730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1" name="Shape 391"/>
        <p:cNvGrpSpPr/>
        <p:nvPr/>
      </p:nvGrpSpPr>
      <p:grpSpPr>
        <a:xfrm>
          <a:off x="0" y="0"/>
          <a:ext cx="0" cy="0"/>
          <a:chOff x="0" y="0"/>
          <a:chExt cx="0" cy="0"/>
        </a:xfrm>
      </p:grpSpPr>
      <p:sp>
        <p:nvSpPr>
          <p:cNvPr id="392" name="Google Shape;392;p60"/>
          <p:cNvSpPr/>
          <p:nvPr/>
        </p:nvSpPr>
        <p:spPr>
          <a:xfrm>
            <a:off x="561600" y="6548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Obstacles &amp; Lessons Learned Cont.</a:t>
            </a:r>
            <a:endParaRPr b="0" i="0" sz="2000" u="none" cap="none" strike="noStrike">
              <a:latin typeface="Arial"/>
              <a:ea typeface="Arial"/>
              <a:cs typeface="Arial"/>
              <a:sym typeface="Arial"/>
            </a:endParaRPr>
          </a:p>
        </p:txBody>
      </p:sp>
      <p:sp>
        <p:nvSpPr>
          <p:cNvPr id="393" name="Google Shape;393;p60"/>
          <p:cNvSpPr txBox="1"/>
          <p:nvPr>
            <p:ph idx="4294967295" type="body"/>
          </p:nvPr>
        </p:nvSpPr>
        <p:spPr>
          <a:xfrm>
            <a:off x="655775" y="1119175"/>
            <a:ext cx="5580600" cy="3506100"/>
          </a:xfrm>
          <a:prstGeom prst="rect">
            <a:avLst/>
          </a:prstGeom>
        </p:spPr>
        <p:txBody>
          <a:bodyPr anchorCtr="0" anchor="t" bIns="0" lIns="0" spcFirstLastPara="1" rIns="0" wrap="square" tIns="0">
            <a:normAutofit fontScale="70000" lnSpcReduction="20000"/>
          </a:bodyPr>
          <a:lstStyle/>
          <a:p>
            <a:pPr indent="0" lvl="0" marL="0" rtl="0" algn="l">
              <a:lnSpc>
                <a:spcPct val="115000"/>
              </a:lnSpc>
              <a:spcBef>
                <a:spcPts val="1200"/>
              </a:spcBef>
              <a:spcAft>
                <a:spcPts val="0"/>
              </a:spcAft>
              <a:buNone/>
            </a:pPr>
            <a:r>
              <a:rPr b="1" lang="en" sz="1100">
                <a:solidFill>
                  <a:schemeClr val="dk1"/>
                </a:solidFill>
              </a:rPr>
              <a:t>Obstacle 2: Defining the </a:t>
            </a:r>
            <a:r>
              <a:rPr b="1" lang="en" sz="1100">
                <a:solidFill>
                  <a:schemeClr val="dk1"/>
                </a:solidFill>
              </a:rPr>
              <a:t>efficiency</a:t>
            </a:r>
            <a:r>
              <a:rPr b="1" lang="en" sz="1100">
                <a:solidFill>
                  <a:schemeClr val="dk1"/>
                </a:solidFill>
              </a:rPr>
              <a:t> on winning medals</a:t>
            </a:r>
            <a:endParaRPr b="1" sz="1100">
              <a:solidFill>
                <a:schemeClr val="dk1"/>
              </a:solidFill>
            </a:endParaRPr>
          </a:p>
          <a:p>
            <a:pPr indent="-277495" lvl="0" marL="457200" rtl="0" algn="l">
              <a:lnSpc>
                <a:spcPct val="115000"/>
              </a:lnSpc>
              <a:spcBef>
                <a:spcPts val="1200"/>
              </a:spcBef>
              <a:spcAft>
                <a:spcPts val="0"/>
              </a:spcAft>
              <a:buClr>
                <a:schemeClr val="dk1"/>
              </a:buClr>
              <a:buSzPct val="100000"/>
              <a:buChar char="●"/>
            </a:pPr>
            <a:r>
              <a:rPr lang="en" sz="1100">
                <a:solidFill>
                  <a:schemeClr val="dk1"/>
                </a:solidFill>
              </a:rPr>
              <a:t>Had to decide how to </a:t>
            </a:r>
            <a:r>
              <a:rPr b="1" lang="en" sz="1100">
                <a:solidFill>
                  <a:schemeClr val="dk1"/>
                </a:solidFill>
              </a:rPr>
              <a:t>efficiency on winning medals</a:t>
            </a:r>
            <a:r>
              <a:rPr lang="en" sz="1100">
                <a:solidFill>
                  <a:schemeClr val="dk1"/>
                </a:solidFill>
              </a:rPr>
              <a:t>:</a:t>
            </a:r>
            <a:endParaRPr sz="1100">
              <a:solidFill>
                <a:schemeClr val="dk1"/>
              </a:solidFill>
            </a:endParaRPr>
          </a:p>
          <a:p>
            <a:pPr indent="-277494" lvl="1" marL="914400" rtl="0" algn="l">
              <a:lnSpc>
                <a:spcPct val="115000"/>
              </a:lnSpc>
              <a:spcBef>
                <a:spcPts val="1000"/>
              </a:spcBef>
              <a:spcAft>
                <a:spcPts val="0"/>
              </a:spcAft>
              <a:buClr>
                <a:schemeClr val="dk1"/>
              </a:buClr>
              <a:buSzPct val="100000"/>
              <a:buChar char="○"/>
            </a:pPr>
            <a:r>
              <a:rPr b="1" lang="en" sz="1100">
                <a:solidFill>
                  <a:schemeClr val="dk1"/>
                </a:solidFill>
              </a:rPr>
              <a:t>Total medals per country</a:t>
            </a:r>
            <a:r>
              <a:rPr lang="en" sz="1100">
                <a:solidFill>
                  <a:schemeClr val="dk1"/>
                </a:solidFill>
              </a:rPr>
              <a:t> (simplest approach, ignoring the number of athletes participated).</a:t>
            </a:r>
            <a:endParaRPr sz="1100">
              <a:solidFill>
                <a:schemeClr val="dk1"/>
              </a:solidFill>
            </a:endParaRPr>
          </a:p>
          <a:p>
            <a:pPr indent="-277494" lvl="1" marL="914400" rtl="0" algn="l">
              <a:lnSpc>
                <a:spcPct val="115000"/>
              </a:lnSpc>
              <a:spcBef>
                <a:spcPts val="1000"/>
              </a:spcBef>
              <a:spcAft>
                <a:spcPts val="0"/>
              </a:spcAft>
              <a:buClr>
                <a:schemeClr val="dk1"/>
              </a:buClr>
              <a:buSzPct val="100000"/>
              <a:buChar char="○"/>
            </a:pPr>
            <a:r>
              <a:rPr b="1" lang="en" sz="1100">
                <a:solidFill>
                  <a:schemeClr val="dk1"/>
                </a:solidFill>
              </a:rPr>
              <a:t>Total </a:t>
            </a:r>
            <a:r>
              <a:rPr b="1" lang="en" sz="1100">
                <a:solidFill>
                  <a:schemeClr val="dk1"/>
                </a:solidFill>
              </a:rPr>
              <a:t>medals by sport</a:t>
            </a:r>
            <a:r>
              <a:rPr lang="en" sz="1100">
                <a:solidFill>
                  <a:schemeClr val="dk1"/>
                </a:solidFill>
              </a:rPr>
              <a:t> </a:t>
            </a:r>
            <a:r>
              <a:rPr lang="en" sz="1100">
                <a:solidFill>
                  <a:schemeClr val="dk1"/>
                </a:solidFill>
              </a:rPr>
              <a:t> (only one medal will be counted, not fair for team sport).</a:t>
            </a:r>
            <a:endParaRPr sz="1100">
              <a:solidFill>
                <a:schemeClr val="dk1"/>
              </a:solidFill>
            </a:endParaRPr>
          </a:p>
          <a:p>
            <a:pPr indent="-277494" lvl="1" marL="914400" rtl="0" algn="l">
              <a:lnSpc>
                <a:spcPct val="115000"/>
              </a:lnSpc>
              <a:spcBef>
                <a:spcPts val="1200"/>
              </a:spcBef>
              <a:spcAft>
                <a:spcPts val="0"/>
              </a:spcAft>
              <a:buClr>
                <a:schemeClr val="dk1"/>
              </a:buClr>
              <a:buSzPct val="100000"/>
              <a:buChar char="○"/>
            </a:pPr>
            <a:r>
              <a:rPr b="1" lang="en" sz="1100">
                <a:solidFill>
                  <a:schemeClr val="dk1"/>
                </a:solidFill>
              </a:rPr>
              <a:t>Medal </a:t>
            </a:r>
            <a:r>
              <a:rPr b="1" lang="en" sz="1100">
                <a:solidFill>
                  <a:schemeClr val="dk1"/>
                </a:solidFill>
              </a:rPr>
              <a:t>conversion rate</a:t>
            </a:r>
            <a:r>
              <a:rPr b="1" lang="en" sz="1100">
                <a:solidFill>
                  <a:schemeClr val="dk1"/>
                </a:solidFill>
              </a:rPr>
              <a:t> </a:t>
            </a:r>
            <a:r>
              <a:rPr lang="en" sz="1100">
                <a:solidFill>
                  <a:schemeClr val="dk1"/>
                </a:solidFill>
              </a:rPr>
              <a:t> (taking </a:t>
            </a:r>
            <a:r>
              <a:rPr lang="en" sz="1100">
                <a:solidFill>
                  <a:schemeClr val="dk1"/>
                </a:solidFill>
              </a:rPr>
              <a:t>account</a:t>
            </a:r>
            <a:r>
              <a:rPr lang="en" sz="1100">
                <a:solidFill>
                  <a:schemeClr val="dk1"/>
                </a:solidFill>
              </a:rPr>
              <a:t> for all the </a:t>
            </a:r>
            <a:r>
              <a:rPr lang="en" sz="1100">
                <a:solidFill>
                  <a:schemeClr val="dk1"/>
                </a:solidFill>
              </a:rPr>
              <a:t>athletes</a:t>
            </a:r>
            <a:r>
              <a:rPr lang="en" sz="1100">
                <a:solidFill>
                  <a:schemeClr val="dk1"/>
                </a:solidFill>
              </a:rPr>
              <a:t> who contributed on winning medals).</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How We Overcame It:</a:t>
            </a:r>
            <a:br>
              <a:rPr b="1" lang="en" sz="1100">
                <a:solidFill>
                  <a:schemeClr val="dk1"/>
                </a:solidFill>
              </a:rPr>
            </a:br>
            <a:br>
              <a:rPr b="1" lang="en" sz="1100">
                <a:solidFill>
                  <a:schemeClr val="dk1"/>
                </a:solidFill>
              </a:rPr>
            </a:br>
            <a:r>
              <a:rPr lang="en" sz="1100">
                <a:solidFill>
                  <a:schemeClr val="dk1"/>
                </a:solidFill>
              </a:rPr>
              <a:t>🥇 </a:t>
            </a:r>
            <a:r>
              <a:rPr b="1" lang="en" sz="1100">
                <a:solidFill>
                  <a:schemeClr val="dk1"/>
                </a:solidFill>
              </a:rPr>
              <a:t>Calculated m</a:t>
            </a:r>
            <a:r>
              <a:rPr b="1" lang="en" sz="1100">
                <a:solidFill>
                  <a:schemeClr val="dk1"/>
                </a:solidFill>
              </a:rPr>
              <a:t>edal conversion rate </a:t>
            </a:r>
            <a:r>
              <a:rPr lang="en" sz="1100">
                <a:solidFill>
                  <a:schemeClr val="dk1"/>
                </a:solidFill>
              </a:rPr>
              <a:t> – how many of a country's athletes win medals compared to how many athletes they send to the competition. A higher rate means more athletes win medals.</a:t>
            </a:r>
            <a:endParaRPr sz="1100">
              <a:solidFill>
                <a:schemeClr val="dk1"/>
              </a:solidFill>
            </a:endParaRPr>
          </a:p>
          <a:p>
            <a:pPr indent="0" lvl="0" marL="0" rtl="0" algn="l">
              <a:lnSpc>
                <a:spcPct val="115000"/>
              </a:lnSpc>
              <a:spcBef>
                <a:spcPts val="1200"/>
              </a:spcBef>
              <a:spcAft>
                <a:spcPts val="0"/>
              </a:spcAft>
              <a:buNone/>
            </a:pPr>
            <a:br>
              <a:rPr lang="en" sz="1100">
                <a:solidFill>
                  <a:schemeClr val="dk1"/>
                </a:solidFill>
              </a:rPr>
            </a:br>
            <a:br>
              <a:rPr lang="en"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lang="en" sz="1100">
                <a:solidFill>
                  <a:schemeClr val="dk1"/>
                </a:solidFill>
              </a:rPr>
              <a:t>📈 </a:t>
            </a:r>
            <a:r>
              <a:rPr b="1" lang="en" sz="1100">
                <a:solidFill>
                  <a:schemeClr val="dk1"/>
                </a:solidFill>
              </a:rPr>
              <a:t>Calculated medal performance (efficiency)</a:t>
            </a:r>
            <a:r>
              <a:rPr lang="en" sz="1100">
                <a:solidFill>
                  <a:schemeClr val="dk1"/>
                </a:solidFill>
              </a:rPr>
              <a:t> – helped identify countries that are highly effective in winning medals.</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Lessons Learned:</a:t>
            </a:r>
            <a:endParaRPr b="1" sz="1100">
              <a:solidFill>
                <a:schemeClr val="dk1"/>
              </a:solidFill>
            </a:endParaRPr>
          </a:p>
          <a:p>
            <a:pPr indent="-277495" lvl="0" marL="457200" rtl="0" algn="l">
              <a:lnSpc>
                <a:spcPct val="115000"/>
              </a:lnSpc>
              <a:spcBef>
                <a:spcPts val="1200"/>
              </a:spcBef>
              <a:spcAft>
                <a:spcPts val="0"/>
              </a:spcAft>
              <a:buClr>
                <a:schemeClr val="dk1"/>
              </a:buClr>
              <a:buSzPct val="100000"/>
              <a:buChar char="●"/>
            </a:pPr>
            <a:r>
              <a:rPr b="1" lang="en" sz="1100">
                <a:solidFill>
                  <a:schemeClr val="dk1"/>
                </a:solidFill>
              </a:rPr>
              <a:t>Clarity in defining success metrics</a:t>
            </a:r>
            <a:r>
              <a:rPr lang="en" sz="1100">
                <a:solidFill>
                  <a:schemeClr val="dk1"/>
                </a:solidFill>
              </a:rPr>
              <a:t> is key to ensuring meaningful insights.</a:t>
            </a:r>
            <a:endParaRPr sz="1100">
              <a:solidFill>
                <a:schemeClr val="dk1"/>
              </a:solidFill>
            </a:endParaRPr>
          </a:p>
          <a:p>
            <a:pPr indent="-277495" lvl="0" marL="457200" rtl="0" algn="l">
              <a:lnSpc>
                <a:spcPct val="115000"/>
              </a:lnSpc>
              <a:spcBef>
                <a:spcPts val="1200"/>
              </a:spcBef>
              <a:spcAft>
                <a:spcPts val="1000"/>
              </a:spcAft>
              <a:buClr>
                <a:schemeClr val="dk1"/>
              </a:buClr>
              <a:buSzPct val="100000"/>
              <a:buChar char="●"/>
            </a:pPr>
            <a:r>
              <a:rPr b="1" lang="en" sz="1100">
                <a:solidFill>
                  <a:schemeClr val="dk1"/>
                </a:solidFill>
              </a:rPr>
              <a:t>Considering different perspectives</a:t>
            </a:r>
            <a:r>
              <a:rPr lang="en" sz="1100">
                <a:solidFill>
                  <a:schemeClr val="dk1"/>
                </a:solidFill>
              </a:rPr>
              <a:t> (e.g., absolute vs. efficiency-based measures) provides a more </a:t>
            </a:r>
            <a:r>
              <a:rPr b="1" lang="en" sz="1100">
                <a:solidFill>
                  <a:schemeClr val="dk1"/>
                </a:solidFill>
              </a:rPr>
              <a:t>comprehensive</a:t>
            </a:r>
            <a:r>
              <a:rPr lang="en" sz="1100">
                <a:solidFill>
                  <a:schemeClr val="dk1"/>
                </a:solidFill>
              </a:rPr>
              <a:t> analysis.</a:t>
            </a:r>
            <a:endParaRPr b="1" sz="1100">
              <a:solidFill>
                <a:schemeClr val="dk1"/>
              </a:solidFill>
            </a:endParaRPr>
          </a:p>
        </p:txBody>
      </p:sp>
      <p:sp>
        <p:nvSpPr>
          <p:cNvPr id="394" name="Google Shape;394;p60"/>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pic>
        <p:nvPicPr>
          <p:cNvPr id="395" name="Google Shape;395;p60"/>
          <p:cNvPicPr preferRelativeResize="0"/>
          <p:nvPr/>
        </p:nvPicPr>
        <p:blipFill rotWithShape="1">
          <a:blip r:embed="rId4">
            <a:alphaModFix/>
          </a:blip>
          <a:srcRect b="0" l="0" r="15888" t="0"/>
          <a:stretch/>
        </p:blipFill>
        <p:spPr>
          <a:xfrm flipH="1">
            <a:off x="6413425" y="1158550"/>
            <a:ext cx="2189201" cy="1730950"/>
          </a:xfrm>
          <a:prstGeom prst="rect">
            <a:avLst/>
          </a:prstGeom>
          <a:noFill/>
          <a:ln>
            <a:noFill/>
          </a:ln>
        </p:spPr>
      </p:pic>
      <p:pic>
        <p:nvPicPr>
          <p:cNvPr id="396" name="Google Shape;396;p60"/>
          <p:cNvPicPr preferRelativeResize="0"/>
          <p:nvPr/>
        </p:nvPicPr>
        <p:blipFill>
          <a:blip r:embed="rId5">
            <a:alphaModFix/>
          </a:blip>
          <a:stretch>
            <a:fillRect/>
          </a:stretch>
        </p:blipFill>
        <p:spPr>
          <a:xfrm>
            <a:off x="1560361" y="2938577"/>
            <a:ext cx="3512674" cy="38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61"/>
          <p:cNvSpPr/>
          <p:nvPr/>
        </p:nvSpPr>
        <p:spPr>
          <a:xfrm>
            <a:off x="561600" y="6548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Conclusions &amp; Next Steps</a:t>
            </a:r>
            <a:endParaRPr b="0" i="0" sz="2000" u="none" cap="none" strike="noStrike">
              <a:latin typeface="Arial"/>
              <a:ea typeface="Arial"/>
              <a:cs typeface="Arial"/>
              <a:sym typeface="Arial"/>
            </a:endParaRPr>
          </a:p>
        </p:txBody>
      </p:sp>
      <p:sp>
        <p:nvSpPr>
          <p:cNvPr id="402" name="Google Shape;402;p61"/>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403" name="Google Shape;403;p61"/>
          <p:cNvSpPr txBox="1"/>
          <p:nvPr/>
        </p:nvSpPr>
        <p:spPr>
          <a:xfrm>
            <a:off x="618000" y="1094100"/>
            <a:ext cx="7908000" cy="1442400"/>
          </a:xfrm>
          <a:prstGeom prst="rect">
            <a:avLst/>
          </a:prstGeom>
          <a:noFill/>
          <a:ln>
            <a:noFill/>
          </a:ln>
        </p:spPr>
        <p:txBody>
          <a:bodyPr anchorCtr="0" anchor="t" bIns="91425" lIns="91425" spcFirstLastPara="1" rIns="91425" wrap="square" tIns="91425">
            <a:noAutofit/>
          </a:bodyPr>
          <a:lstStyle/>
          <a:p>
            <a:pPr indent="-298450" lvl="0" marL="457200" rtl="0" algn="just">
              <a:lnSpc>
                <a:spcPct val="150000"/>
              </a:lnSpc>
              <a:spcBef>
                <a:spcPts val="0"/>
              </a:spcBef>
              <a:spcAft>
                <a:spcPts val="0"/>
              </a:spcAft>
              <a:buSzPts val="1100"/>
              <a:buChar char="●"/>
            </a:pPr>
            <a:r>
              <a:rPr b="1" lang="en" sz="1100"/>
              <a:t>Hypothesis</a:t>
            </a:r>
            <a:r>
              <a:rPr lang="en" sz="1100"/>
              <a:t>: “The wealthier a country is, the higher number of medals they win.</a:t>
            </a:r>
            <a:r>
              <a:rPr lang="en" sz="1100"/>
              <a:t>”</a:t>
            </a:r>
            <a:endParaRPr sz="1100"/>
          </a:p>
          <a:p>
            <a:pPr indent="-298450" lvl="0" marL="457200" rtl="0" algn="just">
              <a:lnSpc>
                <a:spcPct val="150000"/>
              </a:lnSpc>
              <a:spcBef>
                <a:spcPts val="0"/>
              </a:spcBef>
              <a:spcAft>
                <a:spcPts val="0"/>
              </a:spcAft>
              <a:buSzPts val="1100"/>
              <a:buChar char="●"/>
            </a:pPr>
            <a:r>
              <a:rPr b="1" lang="en" sz="1100"/>
              <a:t>Hypothesis:</a:t>
            </a:r>
            <a:r>
              <a:rPr lang="en" sz="1100"/>
              <a:t> “Jet lag or long travels </a:t>
            </a:r>
            <a:r>
              <a:rPr lang="en" sz="1100"/>
              <a:t>effect</a:t>
            </a:r>
            <a:r>
              <a:rPr lang="en" sz="1100"/>
              <a:t> on athletes performance and so as, the number of medals won by a country”</a:t>
            </a:r>
            <a:endParaRPr sz="1100"/>
          </a:p>
          <a:p>
            <a:pPr indent="-298450" lvl="0" marL="457200" rtl="0" algn="just">
              <a:lnSpc>
                <a:spcPct val="150000"/>
              </a:lnSpc>
              <a:spcBef>
                <a:spcPts val="0"/>
              </a:spcBef>
              <a:spcAft>
                <a:spcPts val="0"/>
              </a:spcAft>
              <a:buSzPts val="1100"/>
              <a:buChar char="●"/>
            </a:pPr>
            <a:r>
              <a:rPr b="1" lang="en" sz="1100"/>
              <a:t>Hypothesis</a:t>
            </a:r>
            <a:r>
              <a:rPr lang="en" sz="1100"/>
              <a:t>: “Athletes from the host country </a:t>
            </a:r>
            <a:r>
              <a:rPr lang="en" sz="1100"/>
              <a:t>won</a:t>
            </a:r>
            <a:r>
              <a:rPr lang="en" sz="1100"/>
              <a:t> more medals””</a:t>
            </a:r>
            <a:endParaRPr sz="1100"/>
          </a:p>
          <a:p>
            <a:pPr indent="-298450" lvl="0" marL="457200" rtl="0" algn="just">
              <a:lnSpc>
                <a:spcPct val="150000"/>
              </a:lnSpc>
              <a:spcBef>
                <a:spcPts val="0"/>
              </a:spcBef>
              <a:spcAft>
                <a:spcPts val="0"/>
              </a:spcAft>
              <a:buSzPts val="1100"/>
              <a:buChar char="●"/>
            </a:pPr>
            <a:r>
              <a:rPr b="1" lang="en" sz="1100"/>
              <a:t>Hypothesis:</a:t>
            </a:r>
            <a:r>
              <a:rPr lang="en" sz="1100"/>
              <a:t> “Efficiency in turning athlete participation into medals will increase in host country”</a:t>
            </a:r>
            <a:endParaRPr sz="1100"/>
          </a:p>
          <a:p>
            <a:pPr indent="-298450" lvl="0" marL="457200" rtl="0" algn="just">
              <a:lnSpc>
                <a:spcPct val="150000"/>
              </a:lnSpc>
              <a:spcBef>
                <a:spcPts val="0"/>
              </a:spcBef>
              <a:spcAft>
                <a:spcPts val="0"/>
              </a:spcAft>
              <a:buSzPts val="1100"/>
              <a:buChar char="●"/>
            </a:pPr>
            <a:r>
              <a:rPr b="1" lang="en" sz="1100"/>
              <a:t>Hypothesis</a:t>
            </a:r>
            <a:r>
              <a:rPr lang="en" sz="1100"/>
              <a:t>: “Younger athletes are more likely to win medals”</a:t>
            </a:r>
            <a:endParaRPr sz="1100"/>
          </a:p>
          <a:p>
            <a:pPr indent="-298450" lvl="0" marL="457200" rtl="0" algn="just">
              <a:lnSpc>
                <a:spcPct val="150000"/>
              </a:lnSpc>
              <a:spcBef>
                <a:spcPts val="0"/>
              </a:spcBef>
              <a:spcAft>
                <a:spcPts val="0"/>
              </a:spcAft>
              <a:buSzPts val="1100"/>
              <a:buChar char="●"/>
            </a:pPr>
            <a:r>
              <a:rPr b="1" lang="en" sz="1100"/>
              <a:t>Hypothesis:</a:t>
            </a:r>
            <a:r>
              <a:rPr lang="en" sz="1100"/>
              <a:t> “Young medalists are more likely to win again in later Olympics.”</a:t>
            </a:r>
            <a:endParaRPr sz="1100"/>
          </a:p>
          <a:p>
            <a:pPr indent="0" lvl="0" marL="457200" rtl="0" algn="just">
              <a:lnSpc>
                <a:spcPct val="150000"/>
              </a:lnSpc>
              <a:spcBef>
                <a:spcPts val="0"/>
              </a:spcBef>
              <a:spcAft>
                <a:spcPts val="0"/>
              </a:spcAft>
              <a:buNone/>
            </a:pPr>
            <a:r>
              <a:t/>
            </a:r>
            <a:endParaRPr sz="1100"/>
          </a:p>
          <a:p>
            <a:pPr indent="0" lvl="0" marL="457200" rtl="0" algn="just">
              <a:lnSpc>
                <a:spcPct val="100000"/>
              </a:lnSpc>
              <a:spcBef>
                <a:spcPts val="0"/>
              </a:spcBef>
              <a:spcAft>
                <a:spcPts val="0"/>
              </a:spcAft>
              <a:buNone/>
            </a:pPr>
            <a:r>
              <a:t/>
            </a:r>
            <a:endParaRPr sz="1100"/>
          </a:p>
        </p:txBody>
      </p:sp>
      <p:pic>
        <p:nvPicPr>
          <p:cNvPr id="404" name="Google Shape;404;p61"/>
          <p:cNvPicPr preferRelativeResize="0"/>
          <p:nvPr/>
        </p:nvPicPr>
        <p:blipFill>
          <a:blip r:embed="rId4">
            <a:alphaModFix/>
          </a:blip>
          <a:stretch>
            <a:fillRect/>
          </a:stretch>
        </p:blipFill>
        <p:spPr>
          <a:xfrm>
            <a:off x="607703" y="1430575"/>
            <a:ext cx="181925" cy="181925"/>
          </a:xfrm>
          <a:prstGeom prst="rect">
            <a:avLst/>
          </a:prstGeom>
          <a:noFill/>
          <a:ln>
            <a:noFill/>
          </a:ln>
        </p:spPr>
      </p:pic>
      <p:pic>
        <p:nvPicPr>
          <p:cNvPr id="405" name="Google Shape;405;p61"/>
          <p:cNvPicPr preferRelativeResize="0"/>
          <p:nvPr/>
        </p:nvPicPr>
        <p:blipFill>
          <a:blip r:embed="rId5">
            <a:alphaModFix/>
          </a:blip>
          <a:stretch>
            <a:fillRect/>
          </a:stretch>
        </p:blipFill>
        <p:spPr>
          <a:xfrm>
            <a:off x="607703" y="1203603"/>
            <a:ext cx="181925" cy="181925"/>
          </a:xfrm>
          <a:prstGeom prst="rect">
            <a:avLst/>
          </a:prstGeom>
          <a:noFill/>
          <a:ln>
            <a:noFill/>
          </a:ln>
        </p:spPr>
      </p:pic>
      <p:pic>
        <p:nvPicPr>
          <p:cNvPr id="406" name="Google Shape;406;p61"/>
          <p:cNvPicPr preferRelativeResize="0"/>
          <p:nvPr/>
        </p:nvPicPr>
        <p:blipFill>
          <a:blip r:embed="rId4">
            <a:alphaModFix/>
          </a:blip>
          <a:stretch>
            <a:fillRect/>
          </a:stretch>
        </p:blipFill>
        <p:spPr>
          <a:xfrm>
            <a:off x="607703" y="1884525"/>
            <a:ext cx="181925" cy="181925"/>
          </a:xfrm>
          <a:prstGeom prst="rect">
            <a:avLst/>
          </a:prstGeom>
          <a:noFill/>
          <a:ln>
            <a:noFill/>
          </a:ln>
        </p:spPr>
      </p:pic>
      <p:pic>
        <p:nvPicPr>
          <p:cNvPr id="407" name="Google Shape;407;p61"/>
          <p:cNvPicPr preferRelativeResize="0"/>
          <p:nvPr/>
        </p:nvPicPr>
        <p:blipFill>
          <a:blip r:embed="rId4">
            <a:alphaModFix/>
          </a:blip>
          <a:stretch>
            <a:fillRect/>
          </a:stretch>
        </p:blipFill>
        <p:spPr>
          <a:xfrm>
            <a:off x="607703" y="2412725"/>
            <a:ext cx="181925" cy="181925"/>
          </a:xfrm>
          <a:prstGeom prst="rect">
            <a:avLst/>
          </a:prstGeom>
          <a:noFill/>
          <a:ln>
            <a:noFill/>
          </a:ln>
        </p:spPr>
      </p:pic>
      <p:pic>
        <p:nvPicPr>
          <p:cNvPr id="408" name="Google Shape;408;p61"/>
          <p:cNvPicPr preferRelativeResize="0"/>
          <p:nvPr/>
        </p:nvPicPr>
        <p:blipFill>
          <a:blip r:embed="rId4">
            <a:alphaModFix/>
          </a:blip>
          <a:stretch>
            <a:fillRect/>
          </a:stretch>
        </p:blipFill>
        <p:spPr>
          <a:xfrm>
            <a:off x="607703" y="2674225"/>
            <a:ext cx="181925" cy="181925"/>
          </a:xfrm>
          <a:prstGeom prst="rect">
            <a:avLst/>
          </a:prstGeom>
          <a:noFill/>
          <a:ln>
            <a:noFill/>
          </a:ln>
        </p:spPr>
      </p:pic>
      <p:pic>
        <p:nvPicPr>
          <p:cNvPr id="409" name="Google Shape;409;p61"/>
          <p:cNvPicPr preferRelativeResize="0"/>
          <p:nvPr/>
        </p:nvPicPr>
        <p:blipFill>
          <a:blip r:embed="rId5">
            <a:alphaModFix/>
          </a:blip>
          <a:stretch>
            <a:fillRect/>
          </a:stretch>
        </p:blipFill>
        <p:spPr>
          <a:xfrm>
            <a:off x="607703" y="2148628"/>
            <a:ext cx="181925" cy="181925"/>
          </a:xfrm>
          <a:prstGeom prst="rect">
            <a:avLst/>
          </a:prstGeom>
          <a:noFill/>
          <a:ln>
            <a:noFill/>
          </a:ln>
        </p:spPr>
      </p:pic>
      <p:sp>
        <p:nvSpPr>
          <p:cNvPr id="410" name="Google Shape;410;p61"/>
          <p:cNvSpPr txBox="1"/>
          <p:nvPr/>
        </p:nvSpPr>
        <p:spPr>
          <a:xfrm>
            <a:off x="621750" y="3003738"/>
            <a:ext cx="6198300" cy="14181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rPr b="1" lang="en" sz="1100">
                <a:solidFill>
                  <a:srgbClr val="2DC5FA"/>
                </a:solidFill>
                <a:latin typeface="Montserrat"/>
                <a:ea typeface="Montserrat"/>
                <a:cs typeface="Montserrat"/>
                <a:sym typeface="Montserrat"/>
              </a:rPr>
              <a:t>Next steps:</a:t>
            </a:r>
            <a:endParaRPr sz="200"/>
          </a:p>
          <a:p>
            <a:pPr indent="-298450" lvl="0" marL="457200" marR="38100" rtl="0" algn="l">
              <a:lnSpc>
                <a:spcPct val="128571"/>
              </a:lnSpc>
              <a:spcBef>
                <a:spcPts val="0"/>
              </a:spcBef>
              <a:spcAft>
                <a:spcPts val="0"/>
              </a:spcAft>
              <a:buSzPts val="1100"/>
              <a:buAutoNum type="arabicPeriod"/>
            </a:pPr>
            <a:r>
              <a:rPr lang="en" sz="1100"/>
              <a:t>Select the variables with high and linear </a:t>
            </a:r>
            <a:r>
              <a:rPr lang="en" sz="1100"/>
              <a:t>correlation</a:t>
            </a:r>
            <a:r>
              <a:rPr lang="en" sz="1100"/>
              <a:t> (</a:t>
            </a:r>
            <a:r>
              <a:rPr lang="en" sz="1100"/>
              <a:t>time zones</a:t>
            </a:r>
            <a:r>
              <a:rPr lang="en" sz="1100"/>
              <a:t>, host city and young team </a:t>
            </a:r>
            <a:r>
              <a:rPr lang="en" sz="1100"/>
              <a:t>athletes</a:t>
            </a:r>
            <a:r>
              <a:rPr lang="en" sz="1100"/>
              <a:t>)</a:t>
            </a:r>
            <a:endParaRPr sz="1100"/>
          </a:p>
          <a:p>
            <a:pPr indent="-298450" lvl="0" marL="457200" marR="38100" rtl="0" algn="l">
              <a:lnSpc>
                <a:spcPct val="128571"/>
              </a:lnSpc>
              <a:spcBef>
                <a:spcPts val="0"/>
              </a:spcBef>
              <a:spcAft>
                <a:spcPts val="0"/>
              </a:spcAft>
              <a:buSzPts val="1100"/>
              <a:buAutoNum type="arabicPeriod"/>
            </a:pPr>
            <a:r>
              <a:rPr lang="en" sz="1100"/>
              <a:t>Create a </a:t>
            </a:r>
            <a:r>
              <a:rPr lang="en" sz="1100"/>
              <a:t>linear</a:t>
            </a:r>
            <a:r>
              <a:rPr lang="en" sz="1100"/>
              <a:t> </a:t>
            </a:r>
            <a:r>
              <a:rPr lang="en" sz="1100"/>
              <a:t>regression</a:t>
            </a:r>
            <a:r>
              <a:rPr lang="en" sz="1100"/>
              <a:t> model to </a:t>
            </a:r>
            <a:r>
              <a:rPr lang="en" sz="1100"/>
              <a:t>predict the number of models by country taking into account the variables selected. </a:t>
            </a:r>
            <a:endParaRPr sz="1100"/>
          </a:p>
          <a:p>
            <a:pPr indent="-298450" lvl="0" marL="457200" marR="38100" rtl="0" algn="l">
              <a:lnSpc>
                <a:spcPct val="128571"/>
              </a:lnSpc>
              <a:spcBef>
                <a:spcPts val="0"/>
              </a:spcBef>
              <a:spcAft>
                <a:spcPts val="0"/>
              </a:spcAft>
              <a:buSzPts val="1100"/>
              <a:buAutoNum type="arabicPeriod"/>
            </a:pPr>
            <a:r>
              <a:rPr lang="en" sz="1100"/>
              <a:t>Sell the model to betting company to increase their odd to win betting. </a:t>
            </a:r>
            <a:endParaRPr sz="1100"/>
          </a:p>
          <a:p>
            <a:pPr indent="-298450" lvl="0" marL="457200" marR="38100" rtl="0" algn="l">
              <a:lnSpc>
                <a:spcPct val="128571"/>
              </a:lnSpc>
              <a:spcBef>
                <a:spcPts val="0"/>
              </a:spcBef>
              <a:spcAft>
                <a:spcPts val="0"/>
              </a:spcAft>
              <a:buSzPts val="1100"/>
              <a:buAutoNum type="arabicPeriod"/>
            </a:pPr>
            <a:r>
              <a:rPr b="1" lang="en" sz="1100"/>
              <a:t>BE RICH!!!</a:t>
            </a:r>
            <a:endParaRPr b="1" sz="1100"/>
          </a:p>
          <a:p>
            <a:pPr indent="0" lvl="0" marL="0" rtl="0" algn="l">
              <a:spcBef>
                <a:spcPts val="0"/>
              </a:spcBef>
              <a:spcAft>
                <a:spcPts val="0"/>
              </a:spcAft>
              <a:buNone/>
            </a:pPr>
            <a:r>
              <a:t/>
            </a:r>
            <a:endParaRPr sz="1100"/>
          </a:p>
        </p:txBody>
      </p:sp>
      <p:pic>
        <p:nvPicPr>
          <p:cNvPr id="411" name="Google Shape;411;p61"/>
          <p:cNvPicPr preferRelativeResize="0"/>
          <p:nvPr/>
        </p:nvPicPr>
        <p:blipFill>
          <a:blip r:embed="rId6">
            <a:alphaModFix/>
          </a:blip>
          <a:stretch>
            <a:fillRect/>
          </a:stretch>
        </p:blipFill>
        <p:spPr>
          <a:xfrm>
            <a:off x="7086200" y="3158425"/>
            <a:ext cx="1320750" cy="1316350"/>
          </a:xfrm>
          <a:prstGeom prst="rect">
            <a:avLst/>
          </a:prstGeom>
          <a:noFill/>
          <a:ln>
            <a:noFill/>
          </a:ln>
        </p:spPr>
      </p:pic>
      <p:sp>
        <p:nvSpPr>
          <p:cNvPr id="412" name="Google Shape;412;p61"/>
          <p:cNvSpPr txBox="1"/>
          <p:nvPr/>
        </p:nvSpPr>
        <p:spPr>
          <a:xfrm>
            <a:off x="7231225" y="4421850"/>
            <a:ext cx="1539900" cy="2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obster"/>
                <a:ea typeface="Lobster"/>
                <a:cs typeface="Lobster"/>
                <a:sym typeface="Lobster"/>
              </a:rPr>
              <a:t>Us after step 4</a:t>
            </a:r>
            <a:endParaRPr sz="1100">
              <a:latin typeface="Lobster"/>
              <a:ea typeface="Lobster"/>
              <a:cs typeface="Lobster"/>
              <a:sym typeface="Lobster"/>
            </a:endParaRPr>
          </a:p>
        </p:txBody>
      </p:sp>
      <p:cxnSp>
        <p:nvCxnSpPr>
          <p:cNvPr id="413" name="Google Shape;413;p61"/>
          <p:cNvCxnSpPr/>
          <p:nvPr/>
        </p:nvCxnSpPr>
        <p:spPr>
          <a:xfrm>
            <a:off x="2074800" y="4474775"/>
            <a:ext cx="4805400" cy="288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7" name="Shape 417"/>
        <p:cNvGrpSpPr/>
        <p:nvPr/>
      </p:nvGrpSpPr>
      <p:grpSpPr>
        <a:xfrm>
          <a:off x="0" y="0"/>
          <a:ext cx="0" cy="0"/>
          <a:chOff x="0" y="0"/>
          <a:chExt cx="0" cy="0"/>
        </a:xfrm>
      </p:grpSpPr>
      <p:sp>
        <p:nvSpPr>
          <p:cNvPr id="418" name="Google Shape;418;p62"/>
          <p:cNvSpPr txBox="1"/>
          <p:nvPr/>
        </p:nvSpPr>
        <p:spPr>
          <a:xfrm>
            <a:off x="789150" y="3818225"/>
            <a:ext cx="7565700" cy="393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rgbClr val="434343"/>
                </a:solidFill>
                <a:latin typeface="Montserrat"/>
                <a:ea typeface="Montserrat"/>
                <a:cs typeface="Montserrat"/>
                <a:sym typeface="Montserrat"/>
              </a:rPr>
              <a:t>Carles, Rebecca, Angel, Mike</a:t>
            </a:r>
            <a:endParaRPr b="0" i="0" sz="1400" u="none" cap="none" strike="noStrike">
              <a:solidFill>
                <a:srgbClr val="000000"/>
              </a:solidFill>
              <a:latin typeface="Arial"/>
              <a:ea typeface="Arial"/>
              <a:cs typeface="Arial"/>
              <a:sym typeface="Arial"/>
            </a:endParaRPr>
          </a:p>
        </p:txBody>
      </p:sp>
      <p:sp>
        <p:nvSpPr>
          <p:cNvPr id="419" name="Google Shape;419;p62"/>
          <p:cNvSpPr txBox="1"/>
          <p:nvPr/>
        </p:nvSpPr>
        <p:spPr>
          <a:xfrm>
            <a:off x="3141850" y="1088575"/>
            <a:ext cx="331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434343"/>
                </a:solidFill>
                <a:latin typeface="Montserrat"/>
                <a:ea typeface="Montserrat"/>
                <a:cs typeface="Montserrat"/>
                <a:sym typeface="Montserrat"/>
              </a:rPr>
              <a:t>OLYMPICS DATASET ANALYSIS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73" name="Shape 173"/>
        <p:cNvGrpSpPr/>
        <p:nvPr/>
      </p:nvGrpSpPr>
      <p:grpSpPr>
        <a:xfrm>
          <a:off x="0" y="0"/>
          <a:ext cx="0" cy="0"/>
          <a:chOff x="0" y="0"/>
          <a:chExt cx="0" cy="0"/>
        </a:xfrm>
      </p:grpSpPr>
      <p:sp>
        <p:nvSpPr>
          <p:cNvPr id="174" name="Google Shape;174;p41"/>
          <p:cNvSpPr/>
          <p:nvPr/>
        </p:nvSpPr>
        <p:spPr>
          <a:xfrm>
            <a:off x="561600" y="6434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Project Overview</a:t>
            </a:r>
            <a:endParaRPr b="0" i="0" sz="2000" u="none" cap="none" strike="noStrike">
              <a:latin typeface="Arial"/>
              <a:ea typeface="Arial"/>
              <a:cs typeface="Arial"/>
              <a:sym typeface="Arial"/>
            </a:endParaRPr>
          </a:p>
        </p:txBody>
      </p:sp>
      <p:sp>
        <p:nvSpPr>
          <p:cNvPr id="175" name="Google Shape;175;p41"/>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176" name="Google Shape;176;p41"/>
          <p:cNvSpPr txBox="1"/>
          <p:nvPr>
            <p:ph idx="4294967295" type="body"/>
          </p:nvPr>
        </p:nvSpPr>
        <p:spPr>
          <a:xfrm>
            <a:off x="710675" y="910275"/>
            <a:ext cx="4054800" cy="3741300"/>
          </a:xfrm>
          <a:prstGeom prst="rect">
            <a:avLst/>
          </a:prstGeom>
        </p:spPr>
        <p:txBody>
          <a:bodyPr anchorCtr="0" anchor="t" bIns="0" lIns="0" spcFirstLastPara="1" rIns="0" wrap="square" tIns="0">
            <a:normAutofit/>
          </a:bodyPr>
          <a:lstStyle/>
          <a:p>
            <a:pPr indent="0" lvl="0" marL="0" rtl="0" algn="l">
              <a:lnSpc>
                <a:spcPct val="115000"/>
              </a:lnSpc>
              <a:spcBef>
                <a:spcPts val="0"/>
              </a:spcBef>
              <a:spcAft>
                <a:spcPts val="0"/>
              </a:spcAft>
              <a:buNone/>
            </a:pPr>
            <a:r>
              <a:rPr lang="en" sz="1400">
                <a:solidFill>
                  <a:srgbClr val="444746"/>
                </a:solidFill>
                <a:highlight>
                  <a:srgbClr val="FFFFFF"/>
                </a:highlight>
              </a:rPr>
              <a:t> </a:t>
            </a:r>
            <a:endParaRPr b="1" sz="1100">
              <a:solidFill>
                <a:schemeClr val="dk1"/>
              </a:solidFill>
            </a:endParaRPr>
          </a:p>
          <a:p>
            <a:pPr indent="0" lvl="0" marL="0" rtl="0" algn="l">
              <a:lnSpc>
                <a:spcPct val="115000"/>
              </a:lnSpc>
              <a:spcBef>
                <a:spcPts val="1200"/>
              </a:spcBef>
              <a:spcAft>
                <a:spcPts val="0"/>
              </a:spcAft>
              <a:buNone/>
            </a:pPr>
            <a:r>
              <a:rPr lang="en" sz="1400">
                <a:solidFill>
                  <a:schemeClr val="dk1"/>
                </a:solidFill>
              </a:rPr>
              <a:t>What influences a country's Olympic success? </a:t>
            </a:r>
            <a:endParaRPr sz="1400">
              <a:solidFill>
                <a:schemeClr val="dk1"/>
              </a:solidFill>
            </a:endParaRPr>
          </a:p>
          <a:p>
            <a:pPr indent="0" lvl="0" marL="0" rtl="0" algn="l">
              <a:lnSpc>
                <a:spcPct val="115000"/>
              </a:lnSpc>
              <a:spcBef>
                <a:spcPts val="1200"/>
              </a:spcBef>
              <a:spcAft>
                <a:spcPts val="0"/>
              </a:spcAft>
              <a:buNone/>
            </a:pPr>
            <a:r>
              <a:rPr lang="en" sz="1400">
                <a:solidFill>
                  <a:schemeClr val="dk1"/>
                </a:solidFill>
              </a:rPr>
              <a:t>This study looks at how </a:t>
            </a:r>
            <a:r>
              <a:rPr b="1" lang="en" sz="1400">
                <a:solidFill>
                  <a:schemeClr val="dk1"/>
                </a:solidFill>
              </a:rPr>
              <a:t>economic factors</a:t>
            </a:r>
            <a:r>
              <a:rPr lang="en" sz="1400">
                <a:solidFill>
                  <a:schemeClr val="dk1"/>
                </a:solidFill>
              </a:rPr>
              <a:t> (like a country’s wealth), </a:t>
            </a:r>
            <a:r>
              <a:rPr b="1" lang="en" sz="1400">
                <a:solidFill>
                  <a:schemeClr val="dk1"/>
                </a:solidFill>
              </a:rPr>
              <a:t>geographic factors</a:t>
            </a:r>
            <a:r>
              <a:rPr lang="en" sz="1400">
                <a:solidFill>
                  <a:schemeClr val="dk1"/>
                </a:solidFill>
              </a:rPr>
              <a:t> (like being the host country or time zone differences), and </a:t>
            </a:r>
            <a:r>
              <a:rPr b="1" lang="en" sz="1400">
                <a:solidFill>
                  <a:schemeClr val="dk1"/>
                </a:solidFill>
              </a:rPr>
              <a:t>sporting factors</a:t>
            </a:r>
            <a:r>
              <a:rPr lang="en" sz="1400">
                <a:solidFill>
                  <a:schemeClr val="dk1"/>
                </a:solidFill>
              </a:rPr>
              <a:t> (like how specialized a country is in certain sports or the age of medal-winning athletes) affect the number of medals won. </a:t>
            </a:r>
            <a:endParaRPr sz="1100">
              <a:solidFill>
                <a:schemeClr val="dk1"/>
              </a:solidFill>
            </a:endParaRPr>
          </a:p>
          <a:p>
            <a:pPr indent="0" lvl="0" marL="0" rtl="0" algn="l">
              <a:lnSpc>
                <a:spcPct val="115000"/>
              </a:lnSpc>
              <a:spcBef>
                <a:spcPts val="1200"/>
              </a:spcBef>
              <a:spcAft>
                <a:spcPts val="0"/>
              </a:spcAft>
              <a:buNone/>
            </a:pPr>
            <a:r>
              <a:t/>
            </a:r>
            <a:endParaRPr sz="1100">
              <a:solidFill>
                <a:schemeClr val="dk1"/>
              </a:solidFill>
            </a:endParaRPr>
          </a:p>
          <a:p>
            <a:pPr indent="0" lvl="0" marL="0" rtl="0" algn="l">
              <a:lnSpc>
                <a:spcPct val="115000"/>
              </a:lnSpc>
              <a:spcBef>
                <a:spcPts val="1200"/>
              </a:spcBef>
              <a:spcAft>
                <a:spcPts val="1200"/>
              </a:spcAft>
              <a:buNone/>
            </a:pPr>
            <a:r>
              <a:t/>
            </a:r>
            <a:endParaRPr sz="1083">
              <a:solidFill>
                <a:schemeClr val="dk1"/>
              </a:solidFill>
              <a:highlight>
                <a:srgbClr val="FFFFFF"/>
              </a:highlight>
            </a:endParaRPr>
          </a:p>
        </p:txBody>
      </p:sp>
      <p:pic>
        <p:nvPicPr>
          <p:cNvPr id="177" name="Google Shape;177;p41"/>
          <p:cNvPicPr preferRelativeResize="0"/>
          <p:nvPr/>
        </p:nvPicPr>
        <p:blipFill>
          <a:blip r:embed="rId5">
            <a:alphaModFix/>
          </a:blip>
          <a:stretch>
            <a:fillRect/>
          </a:stretch>
        </p:blipFill>
        <p:spPr>
          <a:xfrm>
            <a:off x="5251200" y="1351328"/>
            <a:ext cx="3006051" cy="1693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81" name="Shape 181"/>
        <p:cNvGrpSpPr/>
        <p:nvPr/>
      </p:nvGrpSpPr>
      <p:grpSpPr>
        <a:xfrm>
          <a:off x="0" y="0"/>
          <a:ext cx="0" cy="0"/>
          <a:chOff x="0" y="0"/>
          <a:chExt cx="0" cy="0"/>
        </a:xfrm>
      </p:grpSpPr>
      <p:sp>
        <p:nvSpPr>
          <p:cNvPr id="182" name="Google Shape;182;p42"/>
          <p:cNvSpPr/>
          <p:nvPr/>
        </p:nvSpPr>
        <p:spPr>
          <a:xfrm>
            <a:off x="561600" y="6434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Business Opportunity</a:t>
            </a:r>
            <a:endParaRPr b="0" i="0" sz="2000" u="none" cap="none" strike="noStrike">
              <a:latin typeface="Arial"/>
              <a:ea typeface="Arial"/>
              <a:cs typeface="Arial"/>
              <a:sym typeface="Arial"/>
            </a:endParaRPr>
          </a:p>
        </p:txBody>
      </p:sp>
      <p:sp>
        <p:nvSpPr>
          <p:cNvPr id="183" name="Google Shape;183;p42"/>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184" name="Google Shape;184;p42"/>
          <p:cNvSpPr txBox="1"/>
          <p:nvPr>
            <p:ph idx="4294967295" type="body"/>
          </p:nvPr>
        </p:nvSpPr>
        <p:spPr>
          <a:xfrm>
            <a:off x="710675" y="910275"/>
            <a:ext cx="4590300" cy="3741300"/>
          </a:xfrm>
          <a:prstGeom prst="rect">
            <a:avLst/>
          </a:prstGeom>
        </p:spPr>
        <p:txBody>
          <a:bodyPr anchorCtr="0" anchor="t" bIns="0" lIns="0" spcFirstLastPara="1" rIns="0" wrap="square" tIns="0">
            <a:normAutofit fontScale="92500" lnSpcReduction="20000"/>
          </a:bodyPr>
          <a:lstStyle/>
          <a:p>
            <a:pPr indent="0" lvl="0" marL="0" rtl="0" algn="l">
              <a:lnSpc>
                <a:spcPct val="115000"/>
              </a:lnSpc>
              <a:spcBef>
                <a:spcPts val="0"/>
              </a:spcBef>
              <a:spcAft>
                <a:spcPts val="0"/>
              </a:spcAft>
              <a:buNone/>
            </a:pPr>
            <a:r>
              <a:t/>
            </a:r>
            <a:endParaRPr sz="1400">
              <a:solidFill>
                <a:srgbClr val="444746"/>
              </a:solidFill>
              <a:highlight>
                <a:srgbClr val="FFFFFF"/>
              </a:highlight>
            </a:endParaRPr>
          </a:p>
          <a:p>
            <a:pPr indent="0" lvl="0" marL="0" rtl="0" algn="l">
              <a:lnSpc>
                <a:spcPct val="115000"/>
              </a:lnSpc>
              <a:spcBef>
                <a:spcPts val="1200"/>
              </a:spcBef>
              <a:spcAft>
                <a:spcPts val="0"/>
              </a:spcAft>
              <a:buNone/>
            </a:pPr>
            <a:r>
              <a:rPr lang="en" sz="1400">
                <a:solidFill>
                  <a:schemeClr val="dk1"/>
                </a:solidFill>
              </a:rPr>
              <a:t>Consulting Services for Sport Performance</a:t>
            </a:r>
            <a:endParaRPr sz="14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lang="en" sz="1100">
                <a:solidFill>
                  <a:schemeClr val="dk1"/>
                </a:solidFill>
              </a:rPr>
              <a:t>By understanding the key factors influencing Olympic success, we can offer </a:t>
            </a:r>
            <a:r>
              <a:rPr b="1" lang="en" sz="1100">
                <a:solidFill>
                  <a:schemeClr val="dk1"/>
                </a:solidFill>
              </a:rPr>
              <a:t>data-driven consulting services</a:t>
            </a:r>
            <a:r>
              <a:rPr lang="en" sz="1100">
                <a:solidFill>
                  <a:schemeClr val="dk1"/>
                </a:solidFill>
              </a:rPr>
              <a:t> for sports performance optimization.</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b="1" lang="en" sz="1100">
                <a:solidFill>
                  <a:schemeClr val="dk1"/>
                </a:solidFill>
              </a:rPr>
              <a:t>Value Added:</a:t>
            </a:r>
            <a:endParaRPr b="1"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lang="en" sz="1100">
                <a:solidFill>
                  <a:schemeClr val="dk1"/>
                </a:solidFill>
              </a:rPr>
              <a:t>🥇 </a:t>
            </a:r>
            <a:r>
              <a:rPr b="1" lang="en" sz="1100">
                <a:solidFill>
                  <a:schemeClr val="dk1"/>
                </a:solidFill>
              </a:rPr>
              <a:t>For Countries &amp; Sports Organizations:</a:t>
            </a:r>
            <a:endParaRPr b="1"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lang="en" sz="1100">
                <a:solidFill>
                  <a:schemeClr val="dk1"/>
                </a:solidFill>
              </a:rPr>
              <a:t>Benchmark performance against similar nations</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lang="en" sz="1100">
                <a:solidFill>
                  <a:schemeClr val="dk1"/>
                </a:solidFill>
              </a:rPr>
              <a:t>Identify key factors to optimize training and resource allocation</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lang="en" sz="1100">
                <a:solidFill>
                  <a:schemeClr val="dk1"/>
                </a:solidFill>
              </a:rPr>
              <a:t>🏇 </a:t>
            </a:r>
            <a:r>
              <a:rPr b="1" lang="en" sz="1100">
                <a:solidFill>
                  <a:schemeClr val="dk1"/>
                </a:solidFill>
              </a:rPr>
              <a:t>For Betting Companies:</a:t>
            </a:r>
            <a:endParaRPr b="1" sz="1100">
              <a:solidFill>
                <a:schemeClr val="dk1"/>
              </a:solidFill>
            </a:endParaRPr>
          </a:p>
          <a:p>
            <a:pPr indent="-293211" lvl="0" marL="457200" rtl="0" algn="l">
              <a:lnSpc>
                <a:spcPct val="115000"/>
              </a:lnSpc>
              <a:spcBef>
                <a:spcPts val="1200"/>
              </a:spcBef>
              <a:spcAft>
                <a:spcPts val="0"/>
              </a:spcAft>
              <a:buClr>
                <a:schemeClr val="dk1"/>
              </a:buClr>
              <a:buSzPct val="100000"/>
              <a:buChar char="●"/>
            </a:pPr>
            <a:r>
              <a:rPr lang="en" sz="1100">
                <a:solidFill>
                  <a:schemeClr val="dk1"/>
                </a:solidFill>
              </a:rPr>
              <a:t>Improve </a:t>
            </a:r>
            <a:r>
              <a:rPr b="1" lang="en" sz="1100">
                <a:solidFill>
                  <a:schemeClr val="dk1"/>
                </a:solidFill>
              </a:rPr>
              <a:t>Olympic odds predictions</a:t>
            </a:r>
            <a:r>
              <a:rPr lang="en" sz="1100">
                <a:solidFill>
                  <a:schemeClr val="dk1"/>
                </a:solidFill>
              </a:rPr>
              <a:t> with deeper performance insights</a:t>
            </a:r>
            <a:endParaRPr sz="1100">
              <a:solidFill>
                <a:schemeClr val="dk1"/>
              </a:solidFill>
            </a:endParaRPr>
          </a:p>
          <a:p>
            <a:pPr indent="-293211" lvl="0" marL="457200" rtl="0" algn="l">
              <a:lnSpc>
                <a:spcPct val="115000"/>
              </a:lnSpc>
              <a:spcBef>
                <a:spcPts val="0"/>
              </a:spcBef>
              <a:spcAft>
                <a:spcPts val="0"/>
              </a:spcAft>
              <a:buClr>
                <a:schemeClr val="dk1"/>
              </a:buClr>
              <a:buSzPct val="100000"/>
              <a:buChar char="●"/>
            </a:pPr>
            <a:r>
              <a:rPr lang="en" sz="1100">
                <a:solidFill>
                  <a:schemeClr val="dk1"/>
                </a:solidFill>
              </a:rPr>
              <a:t>Refine models using economic, geographic, and sporting data trends</a:t>
            </a:r>
            <a:endParaRPr sz="1100">
              <a:solidFill>
                <a:schemeClr val="dk1"/>
              </a:solidFill>
            </a:endParaRPr>
          </a:p>
          <a:p>
            <a:pPr indent="0" lvl="0" marL="0" rtl="0" algn="l">
              <a:lnSpc>
                <a:spcPct val="115000"/>
              </a:lnSpc>
              <a:spcBef>
                <a:spcPts val="1200"/>
              </a:spcBef>
              <a:spcAft>
                <a:spcPts val="0"/>
              </a:spcAft>
              <a:buClr>
                <a:schemeClr val="dk1"/>
              </a:buClr>
              <a:buSzPct val="100000"/>
              <a:buFont typeface="Arial"/>
              <a:buNone/>
            </a:pPr>
            <a:r>
              <a:rPr lang="en" sz="1100">
                <a:solidFill>
                  <a:schemeClr val="dk1"/>
                </a:solidFill>
              </a:rPr>
              <a:t>📊 </a:t>
            </a:r>
            <a:r>
              <a:rPr b="1" lang="en" sz="1100">
                <a:solidFill>
                  <a:schemeClr val="dk1"/>
                </a:solidFill>
              </a:rPr>
              <a:t>Data-driven strategies for better Olympic performance &amp; predictive analytics</a:t>
            </a:r>
            <a:endParaRPr b="1" sz="1100">
              <a:solidFill>
                <a:schemeClr val="dk1"/>
              </a:solidFill>
            </a:endParaRPr>
          </a:p>
          <a:p>
            <a:pPr indent="0" lvl="0" marL="0" rtl="0" algn="l">
              <a:lnSpc>
                <a:spcPct val="115000"/>
              </a:lnSpc>
              <a:spcBef>
                <a:spcPts val="1200"/>
              </a:spcBef>
              <a:spcAft>
                <a:spcPts val="1200"/>
              </a:spcAft>
              <a:buNone/>
            </a:pPr>
            <a:r>
              <a:t/>
            </a:r>
            <a:endParaRPr sz="1400">
              <a:solidFill>
                <a:srgbClr val="444746"/>
              </a:solidFill>
              <a:highlight>
                <a:srgbClr val="FFFFFF"/>
              </a:highlight>
            </a:endParaRPr>
          </a:p>
        </p:txBody>
      </p:sp>
      <p:pic>
        <p:nvPicPr>
          <p:cNvPr id="185" name="Google Shape;185;p42"/>
          <p:cNvPicPr preferRelativeResize="0"/>
          <p:nvPr/>
        </p:nvPicPr>
        <p:blipFill>
          <a:blip r:embed="rId5">
            <a:alphaModFix/>
          </a:blip>
          <a:stretch>
            <a:fillRect/>
          </a:stretch>
        </p:blipFill>
        <p:spPr>
          <a:xfrm>
            <a:off x="5684600" y="1326102"/>
            <a:ext cx="2793500" cy="1620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189" name="Shape 189"/>
        <p:cNvGrpSpPr/>
        <p:nvPr/>
      </p:nvGrpSpPr>
      <p:grpSpPr>
        <a:xfrm>
          <a:off x="0" y="0"/>
          <a:ext cx="0" cy="0"/>
          <a:chOff x="0" y="0"/>
          <a:chExt cx="0" cy="0"/>
        </a:xfrm>
      </p:grpSpPr>
      <p:sp>
        <p:nvSpPr>
          <p:cNvPr id="190" name="Google Shape;190;p43"/>
          <p:cNvSpPr/>
          <p:nvPr/>
        </p:nvSpPr>
        <p:spPr>
          <a:xfrm>
            <a:off x="652825" y="56931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rPr b="1" lang="en" sz="2000">
                <a:solidFill>
                  <a:srgbClr val="2DC5FA"/>
                </a:solidFill>
                <a:latin typeface="Montserrat"/>
                <a:ea typeface="Montserrat"/>
                <a:cs typeface="Montserrat"/>
                <a:sym typeface="Montserrat"/>
              </a:rPr>
              <a:t>Areas of Analysis</a:t>
            </a:r>
            <a:endParaRPr b="1" sz="2000">
              <a:solidFill>
                <a:srgbClr val="2DC5FA"/>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1" sz="2000">
              <a:solidFill>
                <a:srgbClr val="2DC5FA"/>
              </a:solidFill>
              <a:latin typeface="Montserrat"/>
              <a:ea typeface="Montserrat"/>
              <a:cs typeface="Montserrat"/>
              <a:sym typeface="Montserrat"/>
            </a:endParaRPr>
          </a:p>
        </p:txBody>
      </p:sp>
      <p:sp>
        <p:nvSpPr>
          <p:cNvPr id="191" name="Google Shape;191;p43"/>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192" name="Google Shape;192;p43"/>
          <p:cNvSpPr txBox="1"/>
          <p:nvPr/>
        </p:nvSpPr>
        <p:spPr>
          <a:xfrm>
            <a:off x="667175" y="950875"/>
            <a:ext cx="8006400" cy="38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rPr>
              <a:t>Economic Factors</a:t>
            </a:r>
            <a:r>
              <a:rPr b="1" lang="en" sz="1000">
                <a:solidFill>
                  <a:schemeClr val="dk1"/>
                </a:solidFill>
              </a:rPr>
              <a:t>  📈</a:t>
            </a:r>
            <a:endParaRPr b="1" sz="1000">
              <a:solidFill>
                <a:schemeClr val="dk1"/>
              </a:solidFill>
            </a:endParaRPr>
          </a:p>
          <a:p>
            <a:pPr indent="0" lvl="0" marL="0" rtl="0" algn="l">
              <a:spcBef>
                <a:spcPts val="0"/>
              </a:spcBef>
              <a:spcAft>
                <a:spcPts val="0"/>
              </a:spcAft>
              <a:buNone/>
            </a:pPr>
            <a:r>
              <a:t/>
            </a:r>
            <a:endParaRPr sz="1000">
              <a:solidFill>
                <a:schemeClr val="dk1"/>
              </a:solidFill>
            </a:endParaRPr>
          </a:p>
          <a:p>
            <a:pPr indent="457200" lvl="0" marL="0" rtl="0" algn="l">
              <a:spcBef>
                <a:spcPts val="0"/>
              </a:spcBef>
              <a:spcAft>
                <a:spcPts val="0"/>
              </a:spcAft>
              <a:buNone/>
            </a:pPr>
            <a:r>
              <a:rPr b="1" lang="en" sz="1000">
                <a:solidFill>
                  <a:schemeClr val="dk1"/>
                </a:solidFill>
              </a:rPr>
              <a:t>Hypothesis:</a:t>
            </a:r>
            <a:r>
              <a:rPr lang="en" sz="1000">
                <a:solidFill>
                  <a:schemeClr val="dk1"/>
                </a:solidFill>
              </a:rPr>
              <a:t> Wealthier countries win more medals</a:t>
            </a:r>
            <a:endParaRPr sz="1000">
              <a:solidFill>
                <a:schemeClr val="dk1"/>
              </a:solidFill>
            </a:endParaRPr>
          </a:p>
          <a:p>
            <a:pPr indent="457200" lvl="0" marL="0" rtl="0" algn="l">
              <a:spcBef>
                <a:spcPts val="0"/>
              </a:spcBef>
              <a:spcAft>
                <a:spcPts val="0"/>
              </a:spcAft>
              <a:buNone/>
            </a:pPr>
            <a:r>
              <a:rPr b="1" lang="en" sz="1000">
                <a:solidFill>
                  <a:schemeClr val="dk1"/>
                </a:solidFill>
              </a:rPr>
              <a:t>Analysis: </a:t>
            </a:r>
            <a:r>
              <a:rPr lang="en" sz="1000">
                <a:solidFill>
                  <a:schemeClr val="dk1"/>
                </a:solidFill>
              </a:rPr>
              <a:t>Comparing a country’s GDP per capita to total country medals</a:t>
            </a:r>
            <a:endParaRPr sz="1000">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None/>
            </a:pPr>
            <a:r>
              <a:rPr b="1" lang="en" sz="1000">
                <a:solidFill>
                  <a:schemeClr val="dk1"/>
                </a:solidFill>
              </a:rPr>
              <a:t>Geographic Factors 🌍</a:t>
            </a:r>
            <a:endParaRPr sz="1000">
              <a:solidFill>
                <a:schemeClr val="dk1"/>
              </a:solidFill>
            </a:endParaRPr>
          </a:p>
          <a:p>
            <a:pPr indent="457200" lvl="0" marL="0" rtl="0" algn="l">
              <a:spcBef>
                <a:spcPts val="0"/>
              </a:spcBef>
              <a:spcAft>
                <a:spcPts val="0"/>
              </a:spcAft>
              <a:buNone/>
            </a:pPr>
            <a:r>
              <a:t/>
            </a:r>
            <a:endParaRPr sz="1000">
              <a:solidFill>
                <a:schemeClr val="dk1"/>
              </a:solidFill>
            </a:endParaRPr>
          </a:p>
          <a:p>
            <a:pPr indent="457200" lvl="0" marL="0" rtl="0" algn="l">
              <a:spcBef>
                <a:spcPts val="0"/>
              </a:spcBef>
              <a:spcAft>
                <a:spcPts val="0"/>
              </a:spcAft>
              <a:buNone/>
            </a:pPr>
            <a:r>
              <a:rPr b="1" lang="en" sz="1000">
                <a:solidFill>
                  <a:schemeClr val="dk1"/>
                </a:solidFill>
              </a:rPr>
              <a:t>Hypothesis:</a:t>
            </a:r>
            <a:r>
              <a:rPr b="1" lang="en" sz="1000">
                <a:solidFill>
                  <a:schemeClr val="dk1"/>
                </a:solidFill>
              </a:rPr>
              <a:t> </a:t>
            </a:r>
            <a:r>
              <a:rPr lang="en" sz="1000">
                <a:solidFill>
                  <a:schemeClr val="dk1"/>
                </a:solidFill>
              </a:rPr>
              <a:t>Athletes from the host country won more medals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a:t>
            </a:r>
            <a:r>
              <a:rPr b="1" lang="en" sz="1000">
                <a:solidFill>
                  <a:schemeClr val="dk1"/>
                </a:solidFill>
              </a:rPr>
              <a:t>Analysis: </a:t>
            </a:r>
            <a:r>
              <a:rPr lang="en" sz="1000">
                <a:solidFill>
                  <a:schemeClr val="dk1"/>
                </a:solidFill>
              </a:rPr>
              <a:t>Change in the number and types of medals won by the host country compared to the previous Olympics</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a:t>
            </a:r>
            <a:r>
              <a:rPr b="1" lang="en" sz="1000">
                <a:solidFill>
                  <a:schemeClr val="dk1"/>
                </a:solidFill>
              </a:rPr>
              <a:t>Hypothesis:</a:t>
            </a:r>
            <a:r>
              <a:rPr b="1" lang="en" sz="1000">
                <a:solidFill>
                  <a:schemeClr val="dk1"/>
                </a:solidFill>
              </a:rPr>
              <a:t> </a:t>
            </a:r>
            <a:r>
              <a:rPr lang="en" sz="1000">
                <a:solidFill>
                  <a:schemeClr val="dk1"/>
                </a:solidFill>
              </a:rPr>
              <a:t>Efficiency in turning athlete participation into medals will increase in host country</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a:t>
            </a:r>
            <a:r>
              <a:rPr b="1" lang="en" sz="1000">
                <a:solidFill>
                  <a:schemeClr val="dk1"/>
                </a:solidFill>
              </a:rPr>
              <a:t>Analysis: </a:t>
            </a:r>
            <a:r>
              <a:rPr lang="en" sz="1000">
                <a:solidFill>
                  <a:schemeClr val="dk1"/>
                </a:solidFill>
              </a:rPr>
              <a:t>Medal performance on conversion rate (Number of athletes winning medals / Total athletes participated)</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	</a:t>
            </a:r>
            <a:endParaRPr sz="1000">
              <a:solidFill>
                <a:schemeClr val="dk1"/>
              </a:solidFill>
            </a:endParaRPr>
          </a:p>
          <a:p>
            <a:pPr indent="0" lvl="0" marL="0" rtl="0" algn="l">
              <a:spcBef>
                <a:spcPts val="0"/>
              </a:spcBef>
              <a:spcAft>
                <a:spcPts val="0"/>
              </a:spcAft>
              <a:buNone/>
            </a:pPr>
            <a:r>
              <a:rPr b="1" lang="en" sz="1000">
                <a:solidFill>
                  <a:schemeClr val="dk1"/>
                </a:solidFill>
              </a:rPr>
              <a:t>	</a:t>
            </a:r>
            <a:r>
              <a:rPr b="1" lang="en" sz="1000">
                <a:solidFill>
                  <a:schemeClr val="dk1"/>
                </a:solidFill>
              </a:rPr>
              <a:t>Hypothesis:</a:t>
            </a:r>
            <a:r>
              <a:rPr b="1" lang="en" sz="1000">
                <a:solidFill>
                  <a:schemeClr val="dk1"/>
                </a:solidFill>
              </a:rPr>
              <a:t> </a:t>
            </a:r>
            <a:r>
              <a:rPr lang="en" sz="1000">
                <a:solidFill>
                  <a:schemeClr val="dk1"/>
                </a:solidFill>
              </a:rPr>
              <a:t>Difference in timezone affects athlete performance</a:t>
            </a:r>
            <a:endParaRPr sz="1000">
              <a:solidFill>
                <a:schemeClr val="dk1"/>
              </a:solidFill>
            </a:endParaRPr>
          </a:p>
          <a:p>
            <a:pPr indent="-342900" lvl="0" marL="457200" rtl="0" algn="l">
              <a:spcBef>
                <a:spcPts val="0"/>
              </a:spcBef>
              <a:spcAft>
                <a:spcPts val="0"/>
              </a:spcAft>
              <a:buNone/>
            </a:pPr>
            <a:r>
              <a:rPr lang="en" sz="1000">
                <a:solidFill>
                  <a:schemeClr val="dk1"/>
                </a:solidFill>
              </a:rPr>
              <a:t>	</a:t>
            </a:r>
            <a:r>
              <a:rPr b="1" lang="en" sz="1000">
                <a:solidFill>
                  <a:schemeClr val="dk1"/>
                </a:solidFill>
              </a:rPr>
              <a:t>Analysis: </a:t>
            </a:r>
            <a:r>
              <a:rPr lang="en" sz="1000">
                <a:solidFill>
                  <a:schemeClr val="dk1"/>
                </a:solidFill>
              </a:rPr>
              <a:t>Comparing the absolute difference in hours between host city and athlete city to total country medals</a:t>
            </a:r>
            <a:endParaRPr b="1" sz="1000">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None/>
            </a:pPr>
            <a:r>
              <a:rPr b="1" lang="en" sz="1000">
                <a:solidFill>
                  <a:schemeClr val="dk1"/>
                </a:solidFill>
              </a:rPr>
              <a:t>Sport Factors</a:t>
            </a:r>
            <a:endParaRPr b="1" sz="1000">
              <a:solidFill>
                <a:schemeClr val="dk1"/>
              </a:solidFill>
            </a:endParaRPr>
          </a:p>
          <a:p>
            <a:pPr indent="457200" lvl="0" marL="0" rtl="0" algn="l">
              <a:spcBef>
                <a:spcPts val="0"/>
              </a:spcBef>
              <a:spcAft>
                <a:spcPts val="0"/>
              </a:spcAft>
              <a:buNone/>
            </a:pPr>
            <a:r>
              <a:t/>
            </a:r>
            <a:endParaRPr sz="1000">
              <a:solidFill>
                <a:schemeClr val="dk1"/>
              </a:solidFill>
            </a:endParaRPr>
          </a:p>
          <a:p>
            <a:pPr indent="457200" lvl="0" marL="0" rtl="0" algn="l">
              <a:spcBef>
                <a:spcPts val="0"/>
              </a:spcBef>
              <a:spcAft>
                <a:spcPts val="0"/>
              </a:spcAft>
              <a:buNone/>
            </a:pPr>
            <a:r>
              <a:rPr b="1" lang="en" sz="1000">
                <a:solidFill>
                  <a:schemeClr val="dk1"/>
                </a:solidFill>
              </a:rPr>
              <a:t>Hypothesis: </a:t>
            </a:r>
            <a:r>
              <a:rPr lang="en" sz="1000">
                <a:solidFill>
                  <a:schemeClr val="dk1"/>
                </a:solidFill>
              </a:rPr>
              <a:t>Younger athletes are more likely to win medals</a:t>
            </a:r>
            <a:endParaRPr sz="1000">
              <a:solidFill>
                <a:schemeClr val="dk1"/>
              </a:solidFill>
            </a:endParaRPr>
          </a:p>
          <a:p>
            <a:pPr indent="0" lvl="0" marL="0" rtl="0" algn="l">
              <a:spcBef>
                <a:spcPts val="0"/>
              </a:spcBef>
              <a:spcAft>
                <a:spcPts val="0"/>
              </a:spcAft>
              <a:buNone/>
            </a:pPr>
            <a:r>
              <a:rPr b="1" lang="en" sz="1000">
                <a:solidFill>
                  <a:schemeClr val="dk1"/>
                </a:solidFill>
              </a:rPr>
              <a:t>	Analysis: </a:t>
            </a:r>
            <a:r>
              <a:rPr lang="en" sz="1000">
                <a:solidFill>
                  <a:schemeClr val="dk1"/>
                </a:solidFill>
              </a:rPr>
              <a:t>Comparing the athlete’s age to their medal performance</a:t>
            </a:r>
            <a:br>
              <a:rPr lang="en" sz="1000">
                <a:solidFill>
                  <a:schemeClr val="dk1"/>
                </a:solidFill>
              </a:rPr>
            </a:br>
            <a:endParaRPr sz="1000">
              <a:solidFill>
                <a:schemeClr val="dk1"/>
              </a:solidFill>
            </a:endParaRPr>
          </a:p>
          <a:p>
            <a:pPr indent="457200" lvl="0" marL="0" rtl="0" algn="l">
              <a:spcBef>
                <a:spcPts val="0"/>
              </a:spcBef>
              <a:spcAft>
                <a:spcPts val="0"/>
              </a:spcAft>
              <a:buClr>
                <a:schemeClr val="dk1"/>
              </a:buClr>
              <a:buSzPts val="1100"/>
              <a:buFont typeface="Arial"/>
              <a:buNone/>
            </a:pPr>
            <a:r>
              <a:rPr b="1" lang="en" sz="1000">
                <a:solidFill>
                  <a:schemeClr val="dk1"/>
                </a:solidFill>
              </a:rPr>
              <a:t>Hypothesis: </a:t>
            </a:r>
            <a:r>
              <a:rPr lang="en" sz="1000">
                <a:solidFill>
                  <a:schemeClr val="dk1"/>
                </a:solidFill>
              </a:rPr>
              <a:t>Young medalists are more likely to win again in later Olympics</a:t>
            </a:r>
            <a:endParaRPr sz="1000">
              <a:solidFill>
                <a:schemeClr val="dk1"/>
              </a:solidFill>
            </a:endParaRPr>
          </a:p>
          <a:p>
            <a:pPr indent="0" lvl="0" marL="0" rtl="0" algn="l">
              <a:spcBef>
                <a:spcPts val="0"/>
              </a:spcBef>
              <a:spcAft>
                <a:spcPts val="0"/>
              </a:spcAft>
              <a:buClr>
                <a:schemeClr val="dk1"/>
              </a:buClr>
              <a:buSzPts val="1100"/>
              <a:buFont typeface="Arial"/>
              <a:buNone/>
            </a:pPr>
            <a:r>
              <a:rPr b="1" lang="en" sz="1000">
                <a:solidFill>
                  <a:schemeClr val="dk1"/>
                </a:solidFill>
              </a:rPr>
              <a:t>	Analysis: </a:t>
            </a:r>
            <a:r>
              <a:rPr lang="en" sz="1000">
                <a:solidFill>
                  <a:schemeClr val="dk1"/>
                </a:solidFill>
              </a:rPr>
              <a:t>Examining the relationship between athlete age, medal-winning status, and the likelihood of repeat medal success.</a:t>
            </a:r>
            <a:endParaRPr sz="10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cxnSp>
        <p:nvCxnSpPr>
          <p:cNvPr id="193" name="Google Shape;193;p43"/>
          <p:cNvCxnSpPr/>
          <p:nvPr/>
        </p:nvCxnSpPr>
        <p:spPr>
          <a:xfrm>
            <a:off x="750050" y="1417525"/>
            <a:ext cx="394500" cy="0"/>
          </a:xfrm>
          <a:prstGeom prst="straightConnector1">
            <a:avLst/>
          </a:prstGeom>
          <a:noFill/>
          <a:ln cap="flat" cmpd="sng" w="9525">
            <a:solidFill>
              <a:srgbClr val="2DC5FA"/>
            </a:solidFill>
            <a:prstDash val="solid"/>
            <a:round/>
            <a:headEnd len="med" w="med" type="none"/>
            <a:tailEnd len="med" w="med" type="triangle"/>
          </a:ln>
        </p:spPr>
      </p:cxnSp>
      <p:cxnSp>
        <p:nvCxnSpPr>
          <p:cNvPr id="194" name="Google Shape;194;p43"/>
          <p:cNvCxnSpPr/>
          <p:nvPr/>
        </p:nvCxnSpPr>
        <p:spPr>
          <a:xfrm>
            <a:off x="750050" y="2200725"/>
            <a:ext cx="394500" cy="0"/>
          </a:xfrm>
          <a:prstGeom prst="straightConnector1">
            <a:avLst/>
          </a:prstGeom>
          <a:noFill/>
          <a:ln cap="flat" cmpd="sng" w="9525">
            <a:solidFill>
              <a:srgbClr val="2DC5FA"/>
            </a:solidFill>
            <a:prstDash val="solid"/>
            <a:round/>
            <a:headEnd len="med" w="med" type="none"/>
            <a:tailEnd len="med" w="med" type="triangle"/>
          </a:ln>
        </p:spPr>
      </p:cxnSp>
      <p:cxnSp>
        <p:nvCxnSpPr>
          <p:cNvPr id="195" name="Google Shape;195;p43"/>
          <p:cNvCxnSpPr/>
          <p:nvPr/>
        </p:nvCxnSpPr>
        <p:spPr>
          <a:xfrm>
            <a:off x="750050" y="3869800"/>
            <a:ext cx="394500" cy="0"/>
          </a:xfrm>
          <a:prstGeom prst="straightConnector1">
            <a:avLst/>
          </a:prstGeom>
          <a:noFill/>
          <a:ln cap="flat" cmpd="sng" w="9525">
            <a:solidFill>
              <a:srgbClr val="2DC5FA"/>
            </a:solidFill>
            <a:prstDash val="solid"/>
            <a:round/>
            <a:headEnd len="med" w="med" type="none"/>
            <a:tailEnd len="med" w="med" type="triangle"/>
          </a:ln>
        </p:spPr>
      </p:cxnSp>
      <p:cxnSp>
        <p:nvCxnSpPr>
          <p:cNvPr id="196" name="Google Shape;196;p43"/>
          <p:cNvCxnSpPr/>
          <p:nvPr/>
        </p:nvCxnSpPr>
        <p:spPr>
          <a:xfrm>
            <a:off x="750050" y="2646525"/>
            <a:ext cx="394500" cy="0"/>
          </a:xfrm>
          <a:prstGeom prst="straightConnector1">
            <a:avLst/>
          </a:prstGeom>
          <a:noFill/>
          <a:ln cap="flat" cmpd="sng" w="9525">
            <a:solidFill>
              <a:srgbClr val="2DC5FA"/>
            </a:solidFill>
            <a:prstDash val="solid"/>
            <a:round/>
            <a:headEnd len="med" w="med" type="none"/>
            <a:tailEnd len="med" w="med" type="triangle"/>
          </a:ln>
        </p:spPr>
      </p:cxnSp>
      <p:pic>
        <p:nvPicPr>
          <p:cNvPr id="197" name="Google Shape;197;p43"/>
          <p:cNvPicPr preferRelativeResize="0"/>
          <p:nvPr/>
        </p:nvPicPr>
        <p:blipFill>
          <a:blip r:embed="rId5">
            <a:alphaModFix/>
          </a:blip>
          <a:stretch>
            <a:fillRect/>
          </a:stretch>
        </p:blipFill>
        <p:spPr>
          <a:xfrm>
            <a:off x="1626625" y="3353375"/>
            <a:ext cx="423500" cy="468375"/>
          </a:xfrm>
          <a:prstGeom prst="rect">
            <a:avLst/>
          </a:prstGeom>
          <a:noFill/>
          <a:ln>
            <a:noFill/>
          </a:ln>
        </p:spPr>
      </p:pic>
      <p:cxnSp>
        <p:nvCxnSpPr>
          <p:cNvPr id="198" name="Google Shape;198;p43"/>
          <p:cNvCxnSpPr/>
          <p:nvPr/>
        </p:nvCxnSpPr>
        <p:spPr>
          <a:xfrm>
            <a:off x="750050" y="3100275"/>
            <a:ext cx="394500" cy="0"/>
          </a:xfrm>
          <a:prstGeom prst="straightConnector1">
            <a:avLst/>
          </a:prstGeom>
          <a:noFill/>
          <a:ln cap="flat" cmpd="sng" w="9525">
            <a:solidFill>
              <a:srgbClr val="2DC5FA"/>
            </a:solidFill>
            <a:prstDash val="solid"/>
            <a:round/>
            <a:headEnd len="med" w="med" type="none"/>
            <a:tailEnd len="med" w="med" type="triangle"/>
          </a:ln>
        </p:spPr>
      </p:cxnSp>
      <p:cxnSp>
        <p:nvCxnSpPr>
          <p:cNvPr id="199" name="Google Shape;199;p43"/>
          <p:cNvCxnSpPr/>
          <p:nvPr/>
        </p:nvCxnSpPr>
        <p:spPr>
          <a:xfrm>
            <a:off x="750050" y="4327775"/>
            <a:ext cx="394500" cy="0"/>
          </a:xfrm>
          <a:prstGeom prst="straightConnector1">
            <a:avLst/>
          </a:prstGeom>
          <a:noFill/>
          <a:ln cap="flat" cmpd="sng" w="9525">
            <a:solidFill>
              <a:srgbClr val="2DC5FA"/>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03" name="Shape 203"/>
        <p:cNvGrpSpPr/>
        <p:nvPr/>
      </p:nvGrpSpPr>
      <p:grpSpPr>
        <a:xfrm>
          <a:off x="0" y="0"/>
          <a:ext cx="0" cy="0"/>
          <a:chOff x="0" y="0"/>
          <a:chExt cx="0" cy="0"/>
        </a:xfrm>
      </p:grpSpPr>
      <p:sp>
        <p:nvSpPr>
          <p:cNvPr id="204" name="Google Shape;204;p44"/>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Olympic Dataset</a:t>
            </a:r>
            <a:endParaRPr b="0" i="0" sz="2000" u="none" cap="none" strike="noStrike">
              <a:latin typeface="Arial"/>
              <a:ea typeface="Arial"/>
              <a:cs typeface="Arial"/>
              <a:sym typeface="Arial"/>
            </a:endParaRPr>
          </a:p>
        </p:txBody>
      </p:sp>
      <p:sp>
        <p:nvSpPr>
          <p:cNvPr id="205" name="Google Shape;205;p44"/>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206" name="Google Shape;206;p44"/>
          <p:cNvSpPr txBox="1"/>
          <p:nvPr>
            <p:ph idx="4294967295" type="body"/>
          </p:nvPr>
        </p:nvSpPr>
        <p:spPr>
          <a:xfrm>
            <a:off x="830400" y="1169875"/>
            <a:ext cx="4670700" cy="3483900"/>
          </a:xfrm>
          <a:prstGeom prst="rect">
            <a:avLst/>
          </a:prstGeom>
        </p:spPr>
        <p:txBody>
          <a:bodyPr anchorCtr="0" anchor="t" bIns="0" lIns="0" spcFirstLastPara="1" rIns="0" wrap="square" tIns="0">
            <a:normAutofit fontScale="77500" lnSpcReduction="20000"/>
          </a:bodyPr>
          <a:lstStyle/>
          <a:p>
            <a:pPr indent="0" lvl="0" marL="0" rtl="0" algn="l">
              <a:lnSpc>
                <a:spcPct val="115000"/>
              </a:lnSpc>
              <a:spcBef>
                <a:spcPts val="1400"/>
              </a:spcBef>
              <a:spcAft>
                <a:spcPts val="0"/>
              </a:spcAft>
              <a:buClr>
                <a:schemeClr val="dk1"/>
              </a:buClr>
              <a:buSzPct val="104761"/>
              <a:buFont typeface="Arial"/>
              <a:buNone/>
            </a:pPr>
            <a:r>
              <a:rPr b="1" lang="en" sz="1050">
                <a:solidFill>
                  <a:schemeClr val="dk1"/>
                </a:solidFill>
              </a:rPr>
              <a:t>Olympic Games (1896-2016)</a:t>
            </a:r>
            <a:endParaRPr b="1" sz="1050">
              <a:solidFill>
                <a:schemeClr val="dk1"/>
              </a:solidFill>
            </a:endParaRPr>
          </a:p>
          <a:p>
            <a:pPr indent="-280273" lvl="0" marL="457200" rtl="0" algn="l">
              <a:lnSpc>
                <a:spcPct val="115000"/>
              </a:lnSpc>
              <a:spcBef>
                <a:spcPts val="1200"/>
              </a:spcBef>
              <a:spcAft>
                <a:spcPts val="0"/>
              </a:spcAft>
              <a:buClr>
                <a:schemeClr val="dk1"/>
              </a:buClr>
              <a:buSzPct val="100000"/>
              <a:buChar char="●"/>
            </a:pPr>
            <a:r>
              <a:rPr b="1" lang="en" sz="1050">
                <a:solidFill>
                  <a:schemeClr val="dk1"/>
                </a:solidFill>
              </a:rPr>
              <a:t>Source:</a:t>
            </a:r>
            <a:r>
              <a:rPr lang="en" sz="1050">
                <a:solidFill>
                  <a:schemeClr val="dk1"/>
                </a:solidFill>
              </a:rPr>
              <a:t> </a:t>
            </a:r>
            <a:r>
              <a:rPr lang="en" sz="1050" u="sng">
                <a:solidFill>
                  <a:schemeClr val="hlink"/>
                </a:solidFill>
                <a:hlinkClick r:id="rId5"/>
              </a:rPr>
              <a:t>Kaggle</a:t>
            </a:r>
            <a:r>
              <a:rPr lang="en" sz="1050">
                <a:solidFill>
                  <a:schemeClr val="dk1"/>
                </a:solidFill>
              </a:rPr>
              <a:t> - Originally scraped from</a:t>
            </a:r>
            <a:r>
              <a:rPr lang="en" sz="1050">
                <a:solidFill>
                  <a:schemeClr val="dk1"/>
                </a:solidFill>
                <a:uFill>
                  <a:noFill/>
                </a:uFill>
                <a:hlinkClick r:id="rId6">
                  <a:extLst>
                    <a:ext uri="{A12FA001-AC4F-418D-AE19-62706E023703}">
                      <ahyp:hlinkClr val="tx"/>
                    </a:ext>
                  </a:extLst>
                </a:hlinkClick>
              </a:rPr>
              <a:t> </a:t>
            </a:r>
            <a:r>
              <a:rPr lang="en" sz="1050" u="sng">
                <a:solidFill>
                  <a:schemeClr val="hlink"/>
                </a:solidFill>
                <a:hlinkClick r:id="rId7"/>
              </a:rPr>
              <a:t>sports-reference.com</a:t>
            </a:r>
            <a:r>
              <a:rPr lang="en" sz="1050">
                <a:solidFill>
                  <a:schemeClr val="dk1"/>
                </a:solidFill>
              </a:rPr>
              <a:t> in May 2018 </a:t>
            </a:r>
            <a:endParaRPr sz="1050">
              <a:solidFill>
                <a:schemeClr val="dk1"/>
              </a:solidFill>
            </a:endParaRPr>
          </a:p>
          <a:p>
            <a:pPr indent="-280273" lvl="0" marL="457200" rtl="0" algn="l">
              <a:lnSpc>
                <a:spcPct val="115000"/>
              </a:lnSpc>
              <a:spcBef>
                <a:spcPts val="0"/>
              </a:spcBef>
              <a:spcAft>
                <a:spcPts val="0"/>
              </a:spcAft>
              <a:buClr>
                <a:schemeClr val="dk1"/>
              </a:buClr>
              <a:buSzPct val="100000"/>
              <a:buChar char="●"/>
            </a:pPr>
            <a:r>
              <a:rPr b="1" lang="en" sz="1050">
                <a:solidFill>
                  <a:schemeClr val="dk1"/>
                </a:solidFill>
              </a:rPr>
              <a:t>Shape:</a:t>
            </a:r>
            <a:r>
              <a:rPr lang="en" sz="1050">
                <a:solidFill>
                  <a:schemeClr val="dk1"/>
                </a:solidFill>
              </a:rPr>
              <a:t> </a:t>
            </a:r>
            <a:r>
              <a:rPr lang="en" sz="1050">
                <a:solidFill>
                  <a:schemeClr val="dk1"/>
                </a:solidFill>
              </a:rPr>
              <a:t>271,116 rows | 15 columns </a:t>
            </a:r>
            <a:endParaRPr sz="1050">
              <a:solidFill>
                <a:schemeClr val="dk1"/>
              </a:solidFill>
            </a:endParaRPr>
          </a:p>
          <a:p>
            <a:pPr indent="0" lvl="0" marL="0" rtl="0" algn="l">
              <a:lnSpc>
                <a:spcPct val="115000"/>
              </a:lnSpc>
              <a:spcBef>
                <a:spcPts val="1200"/>
              </a:spcBef>
              <a:spcAft>
                <a:spcPts val="0"/>
              </a:spcAft>
              <a:buNone/>
            </a:pPr>
            <a:r>
              <a:rPr b="1" lang="en" sz="1050">
                <a:solidFill>
                  <a:schemeClr val="dk1"/>
                </a:solidFill>
                <a:highlight>
                  <a:srgbClr val="FFFFFF"/>
                </a:highlight>
              </a:rPr>
              <a:t>Strengths</a:t>
            </a:r>
            <a:endParaRPr b="1" sz="1050">
              <a:solidFill>
                <a:schemeClr val="dk1"/>
              </a:solidFill>
              <a:highlight>
                <a:srgbClr val="FFFFFF"/>
              </a:highlight>
            </a:endParaRPr>
          </a:p>
          <a:p>
            <a:pPr indent="-280273" lvl="0" marL="457200" rtl="0" algn="l">
              <a:lnSpc>
                <a:spcPct val="115000"/>
              </a:lnSpc>
              <a:spcBef>
                <a:spcPts val="1200"/>
              </a:spcBef>
              <a:spcAft>
                <a:spcPts val="0"/>
              </a:spcAft>
              <a:buClr>
                <a:schemeClr val="dk1"/>
              </a:buClr>
              <a:buSzPct val="100000"/>
              <a:buFont typeface="Helvetica Neue"/>
              <a:buChar char="●"/>
            </a:pPr>
            <a:r>
              <a:rPr b="1" lang="en" sz="1050">
                <a:solidFill>
                  <a:schemeClr val="dk1"/>
                </a:solidFill>
              </a:rPr>
              <a:t>Historical dataset</a:t>
            </a:r>
            <a:r>
              <a:rPr lang="en" sz="1050">
                <a:solidFill>
                  <a:schemeClr val="dk1"/>
                </a:solidFill>
              </a:rPr>
              <a:t> covering the games from 1896 to 2016</a:t>
            </a:r>
            <a:endParaRPr sz="1050">
              <a:solidFill>
                <a:schemeClr val="dk1"/>
              </a:solidFill>
            </a:endParaRPr>
          </a:p>
          <a:p>
            <a:pPr indent="-280273" lvl="0" marL="457200" rtl="0" algn="l">
              <a:lnSpc>
                <a:spcPct val="115000"/>
              </a:lnSpc>
              <a:spcBef>
                <a:spcPts val="0"/>
              </a:spcBef>
              <a:spcAft>
                <a:spcPts val="0"/>
              </a:spcAft>
              <a:buClr>
                <a:schemeClr val="dk1"/>
              </a:buClr>
              <a:buSzPct val="100000"/>
              <a:buChar char="●"/>
            </a:pPr>
            <a:r>
              <a:rPr b="1" lang="en" sz="1050">
                <a:solidFill>
                  <a:schemeClr val="dk1"/>
                </a:solidFill>
              </a:rPr>
              <a:t>Athlete focused:</a:t>
            </a:r>
            <a:endParaRPr sz="1050">
              <a:solidFill>
                <a:schemeClr val="dk1"/>
              </a:solidFill>
            </a:endParaRPr>
          </a:p>
          <a:p>
            <a:pPr indent="-280273" lvl="1" marL="914400" rtl="0" algn="l">
              <a:lnSpc>
                <a:spcPct val="115000"/>
              </a:lnSpc>
              <a:spcBef>
                <a:spcPts val="0"/>
              </a:spcBef>
              <a:spcAft>
                <a:spcPts val="0"/>
              </a:spcAft>
              <a:buClr>
                <a:schemeClr val="dk1"/>
              </a:buClr>
              <a:buSzPct val="100000"/>
              <a:buChar char="○"/>
            </a:pPr>
            <a:r>
              <a:rPr lang="en" sz="1050">
                <a:solidFill>
                  <a:schemeClr val="dk1"/>
                </a:solidFill>
              </a:rPr>
              <a:t>Each row = One athlete in one event</a:t>
            </a:r>
            <a:endParaRPr sz="1050">
              <a:solidFill>
                <a:schemeClr val="dk1"/>
              </a:solidFill>
            </a:endParaRPr>
          </a:p>
          <a:p>
            <a:pPr indent="-280273" lvl="1" marL="914400" rtl="0" algn="l">
              <a:lnSpc>
                <a:spcPct val="115000"/>
              </a:lnSpc>
              <a:spcBef>
                <a:spcPts val="0"/>
              </a:spcBef>
              <a:spcAft>
                <a:spcPts val="0"/>
              </a:spcAft>
              <a:buClr>
                <a:schemeClr val="dk1"/>
              </a:buClr>
              <a:buSzPct val="100000"/>
              <a:buChar char="○"/>
            </a:pPr>
            <a:r>
              <a:rPr lang="en" sz="1050">
                <a:solidFill>
                  <a:schemeClr val="dk1"/>
                </a:solidFill>
              </a:rPr>
              <a:t>Includes both medal winners and non-medal winners</a:t>
            </a:r>
            <a:endParaRPr sz="1050">
              <a:solidFill>
                <a:schemeClr val="dk1"/>
              </a:solidFill>
            </a:endParaRPr>
          </a:p>
          <a:p>
            <a:pPr indent="-280273" lvl="1" marL="914400" rtl="0" algn="l">
              <a:lnSpc>
                <a:spcPct val="115000"/>
              </a:lnSpc>
              <a:spcBef>
                <a:spcPts val="0"/>
              </a:spcBef>
              <a:spcAft>
                <a:spcPts val="0"/>
              </a:spcAft>
              <a:buClr>
                <a:schemeClr val="dk1"/>
              </a:buClr>
              <a:buSzPct val="100000"/>
              <a:buChar char="○"/>
            </a:pPr>
            <a:r>
              <a:rPr lang="en" sz="1050">
                <a:solidFill>
                  <a:schemeClr val="dk1"/>
                </a:solidFill>
              </a:rPr>
              <a:t>Athlete Info: ID, Name, Sex, Age, Height, Weight</a:t>
            </a:r>
            <a:endParaRPr sz="1050">
              <a:solidFill>
                <a:schemeClr val="dk1"/>
              </a:solidFill>
            </a:endParaRPr>
          </a:p>
          <a:p>
            <a:pPr indent="-280273" lvl="0" marL="457200" rtl="0" algn="l">
              <a:lnSpc>
                <a:spcPct val="115000"/>
              </a:lnSpc>
              <a:spcBef>
                <a:spcPts val="0"/>
              </a:spcBef>
              <a:spcAft>
                <a:spcPts val="0"/>
              </a:spcAft>
              <a:buClr>
                <a:schemeClr val="dk1"/>
              </a:buClr>
              <a:buSzPct val="100000"/>
              <a:buChar char="●"/>
            </a:pPr>
            <a:r>
              <a:rPr b="1" lang="en" sz="1050">
                <a:solidFill>
                  <a:schemeClr val="dk1"/>
                </a:solidFill>
              </a:rPr>
              <a:t>Coverage: </a:t>
            </a:r>
            <a:r>
              <a:rPr lang="en" sz="1050">
                <a:solidFill>
                  <a:schemeClr val="dk1"/>
                </a:solidFill>
              </a:rPr>
              <a:t>Very few missing/incorrect values</a:t>
            </a:r>
            <a:endParaRPr sz="1050">
              <a:solidFill>
                <a:schemeClr val="dk1"/>
              </a:solidFill>
            </a:endParaRPr>
          </a:p>
          <a:p>
            <a:pPr indent="0" lvl="0" marL="0" rtl="0" algn="l">
              <a:lnSpc>
                <a:spcPct val="115000"/>
              </a:lnSpc>
              <a:spcBef>
                <a:spcPts val="1200"/>
              </a:spcBef>
              <a:spcAft>
                <a:spcPts val="0"/>
              </a:spcAft>
              <a:buNone/>
            </a:pPr>
            <a:r>
              <a:rPr b="1" lang="en" sz="1050">
                <a:solidFill>
                  <a:schemeClr val="dk1"/>
                </a:solidFill>
                <a:highlight>
                  <a:srgbClr val="FFFFFF"/>
                </a:highlight>
              </a:rPr>
              <a:t>Weaknesses</a:t>
            </a:r>
            <a:endParaRPr b="1" sz="1050">
              <a:solidFill>
                <a:schemeClr val="dk1"/>
              </a:solidFill>
              <a:highlight>
                <a:srgbClr val="FFFFFF"/>
              </a:highlight>
            </a:endParaRPr>
          </a:p>
          <a:p>
            <a:pPr indent="-280273" lvl="0" marL="457200" rtl="0" algn="just">
              <a:lnSpc>
                <a:spcPct val="115000"/>
              </a:lnSpc>
              <a:spcBef>
                <a:spcPts val="1200"/>
              </a:spcBef>
              <a:spcAft>
                <a:spcPts val="0"/>
              </a:spcAft>
              <a:buClr>
                <a:schemeClr val="dk1"/>
              </a:buClr>
              <a:buSzPct val="100000"/>
              <a:buFont typeface="Helvetica Neue"/>
              <a:buChar char="●"/>
            </a:pPr>
            <a:r>
              <a:rPr b="1" lang="en" sz="1050">
                <a:solidFill>
                  <a:schemeClr val="dk1"/>
                </a:solidFill>
                <a:highlight>
                  <a:srgbClr val="FFFFFF"/>
                </a:highlight>
              </a:rPr>
              <a:t>Outdated: </a:t>
            </a:r>
            <a:r>
              <a:rPr lang="en" sz="1050">
                <a:solidFill>
                  <a:schemeClr val="dk1"/>
                </a:solidFill>
                <a:highlight>
                  <a:srgbClr val="FFFFFF"/>
                </a:highlight>
              </a:rPr>
              <a:t>Does not include data from the 2020 and 2024 olympics</a:t>
            </a:r>
            <a:endParaRPr sz="1050">
              <a:solidFill>
                <a:schemeClr val="dk1"/>
              </a:solidFill>
              <a:highlight>
                <a:srgbClr val="FFFFFF"/>
              </a:highlight>
            </a:endParaRPr>
          </a:p>
          <a:p>
            <a:pPr indent="-280273" lvl="0" marL="457200" rtl="0" algn="just">
              <a:lnSpc>
                <a:spcPct val="115000"/>
              </a:lnSpc>
              <a:spcBef>
                <a:spcPts val="0"/>
              </a:spcBef>
              <a:spcAft>
                <a:spcPts val="0"/>
              </a:spcAft>
              <a:buClr>
                <a:schemeClr val="dk1"/>
              </a:buClr>
              <a:buSzPct val="100000"/>
              <a:buFont typeface="Helvetica Neue"/>
              <a:buChar char="●"/>
            </a:pPr>
            <a:r>
              <a:rPr b="1" lang="en" sz="1050">
                <a:solidFill>
                  <a:schemeClr val="dk1"/>
                </a:solidFill>
                <a:highlight>
                  <a:srgbClr val="FFFFFF"/>
                </a:highlight>
              </a:rPr>
              <a:t>Country Medals: </a:t>
            </a:r>
            <a:r>
              <a:rPr lang="en" sz="1050">
                <a:solidFill>
                  <a:schemeClr val="dk1"/>
                </a:solidFill>
                <a:highlight>
                  <a:srgbClr val="FFFFFF"/>
                </a:highlight>
              </a:rPr>
              <a:t>Medals are counted on  per athlete basis - inflating the number of total medals won in team sports (e.g. Winning the gold medal in Men’s Football = 22 Gold Medals)</a:t>
            </a:r>
            <a:endParaRPr sz="1050">
              <a:solidFill>
                <a:schemeClr val="dk1"/>
              </a:solidFill>
              <a:highlight>
                <a:srgbClr val="FFFFFF"/>
              </a:highlight>
            </a:endParaRPr>
          </a:p>
          <a:p>
            <a:pPr indent="-280273" lvl="0" marL="457200" rtl="0" algn="just">
              <a:lnSpc>
                <a:spcPct val="115000"/>
              </a:lnSpc>
              <a:spcBef>
                <a:spcPts val="0"/>
              </a:spcBef>
              <a:spcAft>
                <a:spcPts val="0"/>
              </a:spcAft>
              <a:buClr>
                <a:schemeClr val="dk1"/>
              </a:buClr>
              <a:buSzPct val="100000"/>
              <a:buChar char="●"/>
            </a:pPr>
            <a:r>
              <a:rPr b="1" lang="en" sz="1050">
                <a:solidFill>
                  <a:schemeClr val="dk1"/>
                </a:solidFill>
                <a:highlight>
                  <a:srgbClr val="FFFFFF"/>
                </a:highlight>
              </a:rPr>
              <a:t>Controversial countries: </a:t>
            </a:r>
            <a:r>
              <a:rPr lang="en" sz="1050">
                <a:solidFill>
                  <a:schemeClr val="dk1"/>
                </a:solidFill>
                <a:highlight>
                  <a:srgbClr val="FFFFFF"/>
                </a:highlight>
              </a:rPr>
              <a:t>some countries in our dataset do not exist anymore (i.e: Soviet Union), are not countries (i.e Refugee Team) or there were lack of </a:t>
            </a:r>
            <a:r>
              <a:rPr lang="en" sz="1050">
                <a:solidFill>
                  <a:schemeClr val="dk1"/>
                </a:solidFill>
                <a:highlight>
                  <a:srgbClr val="FFFFFF"/>
                </a:highlight>
              </a:rPr>
              <a:t>official</a:t>
            </a:r>
            <a:r>
              <a:rPr lang="en" sz="1050">
                <a:solidFill>
                  <a:schemeClr val="dk1"/>
                </a:solidFill>
                <a:highlight>
                  <a:srgbClr val="FFFFFF"/>
                </a:highlight>
              </a:rPr>
              <a:t> information (i.e North Korea or Palestine) → Filter data from 1996 and create a blacklist of countries to not be considered.</a:t>
            </a:r>
            <a:endParaRPr sz="1050">
              <a:solidFill>
                <a:schemeClr val="dk1"/>
              </a:solidFill>
              <a:highlight>
                <a:srgbClr val="FFFFFF"/>
              </a:highlight>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207" name="Google Shape;207;p44"/>
          <p:cNvPicPr preferRelativeResize="0"/>
          <p:nvPr/>
        </p:nvPicPr>
        <p:blipFill>
          <a:blip r:embed="rId8">
            <a:alphaModFix/>
          </a:blip>
          <a:stretch>
            <a:fillRect/>
          </a:stretch>
        </p:blipFill>
        <p:spPr>
          <a:xfrm>
            <a:off x="5962525" y="1261049"/>
            <a:ext cx="2572475" cy="262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11" name="Shape 211"/>
        <p:cNvGrpSpPr/>
        <p:nvPr/>
      </p:nvGrpSpPr>
      <p:grpSpPr>
        <a:xfrm>
          <a:off x="0" y="0"/>
          <a:ext cx="0" cy="0"/>
          <a:chOff x="0" y="0"/>
          <a:chExt cx="0" cy="0"/>
        </a:xfrm>
      </p:grpSpPr>
      <p:sp>
        <p:nvSpPr>
          <p:cNvPr id="212" name="Google Shape;212;p45"/>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Timezone</a:t>
            </a:r>
            <a:r>
              <a:rPr b="1" lang="en" sz="2000">
                <a:solidFill>
                  <a:srgbClr val="2DC5FA"/>
                </a:solidFill>
                <a:latin typeface="Montserrat"/>
                <a:ea typeface="Montserrat"/>
                <a:cs typeface="Montserrat"/>
                <a:sym typeface="Montserrat"/>
              </a:rPr>
              <a:t> Dataset</a:t>
            </a:r>
            <a:endParaRPr b="0" i="0" sz="2000" u="none" cap="none" strike="noStrike">
              <a:latin typeface="Arial"/>
              <a:ea typeface="Arial"/>
              <a:cs typeface="Arial"/>
              <a:sym typeface="Arial"/>
            </a:endParaRPr>
          </a:p>
        </p:txBody>
      </p:sp>
      <p:sp>
        <p:nvSpPr>
          <p:cNvPr id="213" name="Google Shape;213;p45"/>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a:t>
            </a:r>
            <a:r>
              <a:rPr b="1" lang="en" sz="500">
                <a:solidFill>
                  <a:srgbClr val="B7B7B7"/>
                </a:solidFill>
                <a:latin typeface="Montserrat"/>
                <a:ea typeface="Montserrat"/>
                <a:cs typeface="Montserrat"/>
                <a:sym typeface="Montserrat"/>
              </a:rPr>
              <a:t>JAN 31</a:t>
            </a:r>
            <a:endParaRPr b="0" i="0" sz="500" u="none" cap="none" strike="noStrike">
              <a:latin typeface="Arial"/>
              <a:ea typeface="Arial"/>
              <a:cs typeface="Arial"/>
              <a:sym typeface="Arial"/>
            </a:endParaRPr>
          </a:p>
        </p:txBody>
      </p:sp>
      <p:sp>
        <p:nvSpPr>
          <p:cNvPr id="214" name="Google Shape;214;p45"/>
          <p:cNvSpPr txBox="1"/>
          <p:nvPr>
            <p:ph idx="4294967295" type="body"/>
          </p:nvPr>
        </p:nvSpPr>
        <p:spPr>
          <a:xfrm>
            <a:off x="830400" y="1169875"/>
            <a:ext cx="4599600" cy="3483900"/>
          </a:xfrm>
          <a:prstGeom prst="rect">
            <a:avLst/>
          </a:prstGeom>
        </p:spPr>
        <p:txBody>
          <a:bodyPr anchorCtr="0" anchor="t" bIns="0" lIns="0" spcFirstLastPara="1" rIns="0" wrap="square" tIns="0">
            <a:normAutofit/>
          </a:bodyPr>
          <a:lstStyle/>
          <a:p>
            <a:pPr indent="0" lvl="0" marL="0" rtl="0" algn="l">
              <a:lnSpc>
                <a:spcPct val="115000"/>
              </a:lnSpc>
              <a:spcBef>
                <a:spcPts val="1200"/>
              </a:spcBef>
              <a:spcAft>
                <a:spcPts val="0"/>
              </a:spcAft>
              <a:buNone/>
            </a:pPr>
            <a:r>
              <a:rPr b="1" lang="en" sz="1100">
                <a:solidFill>
                  <a:schemeClr val="dk1"/>
                </a:solidFill>
              </a:rPr>
              <a:t>Source:</a:t>
            </a:r>
            <a:r>
              <a:rPr lang="en" sz="1100">
                <a:solidFill>
                  <a:schemeClr val="dk1"/>
                </a:solidFill>
              </a:rPr>
              <a:t> </a:t>
            </a:r>
            <a:r>
              <a:rPr lang="en" sz="1100" u="sng">
                <a:solidFill>
                  <a:schemeClr val="hlink"/>
                </a:solidFill>
                <a:hlinkClick r:id="rId5"/>
              </a:rPr>
              <a:t>Timezonegenius</a:t>
            </a:r>
            <a:endParaRPr sz="1100">
              <a:solidFill>
                <a:schemeClr val="dk1"/>
              </a:solidFill>
            </a:endParaRPr>
          </a:p>
          <a:p>
            <a:pPr indent="0" lvl="0" marL="0" rtl="0" algn="l">
              <a:lnSpc>
                <a:spcPct val="115000"/>
              </a:lnSpc>
              <a:spcBef>
                <a:spcPts val="1200"/>
              </a:spcBef>
              <a:spcAft>
                <a:spcPts val="0"/>
              </a:spcAft>
              <a:buNone/>
            </a:pPr>
            <a:r>
              <a:rPr b="1" lang="en" sz="1200">
                <a:solidFill>
                  <a:schemeClr val="dk1"/>
                </a:solidFill>
                <a:highlight>
                  <a:srgbClr val="FFFFFF"/>
                </a:highlight>
                <a:latin typeface="Helvetica Neue"/>
                <a:ea typeface="Helvetica Neue"/>
                <a:cs typeface="Helvetica Neue"/>
                <a:sym typeface="Helvetica Neue"/>
              </a:rPr>
              <a:t>Strengths</a:t>
            </a:r>
            <a:endParaRPr b="1" sz="1200">
              <a:solidFill>
                <a:schemeClr val="dk1"/>
              </a:solidFill>
              <a:highlight>
                <a:srgbClr val="FFFFFF"/>
              </a:highlight>
              <a:latin typeface="Helvetica Neue"/>
              <a:ea typeface="Helvetica Neue"/>
              <a:cs typeface="Helvetica Neue"/>
              <a:sym typeface="Helvetica Neue"/>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Easy data to find</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Reliable</a:t>
            </a:r>
            <a:r>
              <a:rPr lang="en" sz="1100">
                <a:solidFill>
                  <a:schemeClr val="dk1"/>
                </a:solidFill>
              </a:rPr>
              <a:t> data</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Not needed to many changes → just match the name of the cities to our main dataset (Olympic Games 1896-2016))</a:t>
            </a:r>
            <a:endParaRPr sz="1100">
              <a:solidFill>
                <a:schemeClr val="dk1"/>
              </a:solidFill>
            </a:endParaRPr>
          </a:p>
          <a:p>
            <a:pPr indent="0" lvl="0" marL="0" rtl="0" algn="l">
              <a:lnSpc>
                <a:spcPct val="115000"/>
              </a:lnSpc>
              <a:spcBef>
                <a:spcPts val="1200"/>
              </a:spcBef>
              <a:spcAft>
                <a:spcPts val="0"/>
              </a:spcAft>
              <a:buNone/>
            </a:pPr>
            <a:r>
              <a:rPr b="1" lang="en" sz="1200">
                <a:solidFill>
                  <a:schemeClr val="dk1"/>
                </a:solidFill>
                <a:highlight>
                  <a:srgbClr val="FFFFFF"/>
                </a:highlight>
                <a:latin typeface="Helvetica Neue"/>
                <a:ea typeface="Helvetica Neue"/>
                <a:cs typeface="Helvetica Neue"/>
                <a:sym typeface="Helvetica Neue"/>
              </a:rPr>
              <a:t>Weaknesses</a:t>
            </a:r>
            <a:endParaRPr b="1" sz="1200">
              <a:solidFill>
                <a:schemeClr val="dk1"/>
              </a:solidFill>
              <a:highlight>
                <a:srgbClr val="FFFFFF"/>
              </a:highlight>
              <a:latin typeface="Helvetica Neue"/>
              <a:ea typeface="Helvetica Neue"/>
              <a:cs typeface="Helvetica Neue"/>
              <a:sym typeface="Helvetica Neue"/>
            </a:endParaRPr>
          </a:p>
          <a:p>
            <a:pPr indent="-298450" lvl="0" marL="457200" rtl="0" algn="just">
              <a:lnSpc>
                <a:spcPct val="115000"/>
              </a:lnSpc>
              <a:spcBef>
                <a:spcPts val="1200"/>
              </a:spcBef>
              <a:spcAft>
                <a:spcPts val="0"/>
              </a:spcAft>
              <a:buClr>
                <a:schemeClr val="dk1"/>
              </a:buClr>
              <a:buSzPts val="1100"/>
              <a:buFont typeface="Helvetica Neue"/>
              <a:buChar char="●"/>
            </a:pPr>
            <a:r>
              <a:rPr lang="en" sz="1100">
                <a:solidFill>
                  <a:schemeClr val="dk1"/>
                </a:solidFill>
                <a:highlight>
                  <a:srgbClr val="FFFFFF"/>
                </a:highlight>
                <a:latin typeface="Helvetica Neue"/>
                <a:ea typeface="Helvetica Neue"/>
                <a:cs typeface="Helvetica Neue"/>
                <a:sym typeface="Helvetica Neue"/>
              </a:rPr>
              <a:t>Some countries have more than one time zones (i.e: USA, Canada or Russia) → Take into account capital </a:t>
            </a:r>
            <a:r>
              <a:rPr lang="en" sz="1100">
                <a:solidFill>
                  <a:schemeClr val="dk1"/>
                </a:solidFill>
                <a:highlight>
                  <a:srgbClr val="FFFFFF"/>
                </a:highlight>
                <a:latin typeface="Helvetica Neue"/>
                <a:ea typeface="Helvetica Neue"/>
                <a:cs typeface="Helvetica Neue"/>
                <a:sym typeface="Helvetica Neue"/>
              </a:rPr>
              <a:t>cities time zone in our analysis</a:t>
            </a:r>
            <a:endParaRPr sz="1100">
              <a:solidFill>
                <a:schemeClr val="dk1"/>
              </a:solidFill>
              <a:highlight>
                <a:srgbClr val="FFFFFF"/>
              </a:highlight>
              <a:latin typeface="Helvetica Neue"/>
              <a:ea typeface="Helvetica Neue"/>
              <a:cs typeface="Helvetica Neue"/>
              <a:sym typeface="Helvetica Neue"/>
            </a:endParaRPr>
          </a:p>
          <a:p>
            <a:pPr indent="-298450" lvl="0" marL="457200" rtl="0" algn="just">
              <a:lnSpc>
                <a:spcPct val="115000"/>
              </a:lnSpc>
              <a:spcBef>
                <a:spcPts val="0"/>
              </a:spcBef>
              <a:spcAft>
                <a:spcPts val="0"/>
              </a:spcAft>
              <a:buClr>
                <a:schemeClr val="dk1"/>
              </a:buClr>
              <a:buSzPts val="1100"/>
              <a:buFont typeface="Helvetica Neue"/>
              <a:buChar char="●"/>
            </a:pPr>
            <a:r>
              <a:rPr lang="en" sz="1100">
                <a:solidFill>
                  <a:schemeClr val="dk1"/>
                </a:solidFill>
                <a:highlight>
                  <a:srgbClr val="FFFFFF"/>
                </a:highlight>
                <a:latin typeface="Helvetica Neue"/>
                <a:ea typeface="Helvetica Neue"/>
                <a:cs typeface="Helvetica Neue"/>
                <a:sym typeface="Helvetica Neue"/>
              </a:rPr>
              <a:t>Some countries have not whole difference time hour (i.e: India +5.30) → create range to ease the read information</a:t>
            </a:r>
            <a:endParaRPr sz="1100">
              <a:solidFill>
                <a:schemeClr val="dk1"/>
              </a:solidFill>
              <a:highlight>
                <a:srgbClr val="FFFFFF"/>
              </a:highlight>
              <a:latin typeface="Helvetica Neue"/>
              <a:ea typeface="Helvetica Neue"/>
              <a:cs typeface="Helvetica Neue"/>
              <a:sym typeface="Helvetica Neue"/>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215" name="Google Shape;215;p45"/>
          <p:cNvPicPr preferRelativeResize="0"/>
          <p:nvPr/>
        </p:nvPicPr>
        <p:blipFill>
          <a:blip r:embed="rId6">
            <a:alphaModFix/>
          </a:blip>
          <a:stretch>
            <a:fillRect/>
          </a:stretch>
        </p:blipFill>
        <p:spPr>
          <a:xfrm>
            <a:off x="5891400" y="1169872"/>
            <a:ext cx="2429225" cy="2429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19" name="Shape 219"/>
        <p:cNvGrpSpPr/>
        <p:nvPr/>
      </p:nvGrpSpPr>
      <p:grpSpPr>
        <a:xfrm>
          <a:off x="0" y="0"/>
          <a:ext cx="0" cy="0"/>
          <a:chOff x="0" y="0"/>
          <a:chExt cx="0" cy="0"/>
        </a:xfrm>
      </p:grpSpPr>
      <p:sp>
        <p:nvSpPr>
          <p:cNvPr id="220" name="Google Shape;220;p46"/>
          <p:cNvSpPr/>
          <p:nvPr/>
        </p:nvSpPr>
        <p:spPr>
          <a:xfrm>
            <a:off x="692025" y="666165"/>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GDP per capita</a:t>
            </a:r>
            <a:r>
              <a:rPr b="1" lang="en" sz="2000">
                <a:solidFill>
                  <a:srgbClr val="2DC5FA"/>
                </a:solidFill>
                <a:latin typeface="Montserrat"/>
                <a:ea typeface="Montserrat"/>
                <a:cs typeface="Montserrat"/>
                <a:sym typeface="Montserrat"/>
              </a:rPr>
              <a:t> Dataset</a:t>
            </a:r>
            <a:endParaRPr b="0" i="0" sz="2000" u="none" cap="none" strike="noStrike">
              <a:latin typeface="Arial"/>
              <a:ea typeface="Arial"/>
              <a:cs typeface="Arial"/>
              <a:sym typeface="Arial"/>
            </a:endParaRPr>
          </a:p>
        </p:txBody>
      </p:sp>
      <p:sp>
        <p:nvSpPr>
          <p:cNvPr id="221" name="Google Shape;221;p46"/>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222" name="Google Shape;222;p46"/>
          <p:cNvSpPr txBox="1"/>
          <p:nvPr>
            <p:ph idx="4294967295" type="body"/>
          </p:nvPr>
        </p:nvSpPr>
        <p:spPr>
          <a:xfrm>
            <a:off x="830400" y="1169875"/>
            <a:ext cx="4670700" cy="3483900"/>
          </a:xfrm>
          <a:prstGeom prst="rect">
            <a:avLst/>
          </a:prstGeom>
        </p:spPr>
        <p:txBody>
          <a:bodyPr anchorCtr="0" anchor="t" bIns="0" lIns="0" spcFirstLastPara="1" rIns="0" wrap="square" tIns="0">
            <a:normAutofit lnSpcReduction="10000"/>
          </a:bodyPr>
          <a:lstStyle/>
          <a:p>
            <a:pPr indent="0" lvl="0" marL="0" rtl="0" algn="l">
              <a:lnSpc>
                <a:spcPct val="115000"/>
              </a:lnSpc>
              <a:spcBef>
                <a:spcPts val="1400"/>
              </a:spcBef>
              <a:spcAft>
                <a:spcPts val="0"/>
              </a:spcAft>
              <a:buClr>
                <a:schemeClr val="dk1"/>
              </a:buClr>
              <a:buSzPts val="1100"/>
              <a:buFont typeface="Arial"/>
              <a:buNone/>
            </a:pPr>
            <a:r>
              <a:rPr b="1" lang="en" sz="1050">
                <a:solidFill>
                  <a:schemeClr val="dk1"/>
                </a:solidFill>
              </a:rPr>
              <a:t>GDP per capita </a:t>
            </a:r>
            <a:r>
              <a:rPr b="1" lang="en" sz="1050">
                <a:solidFill>
                  <a:schemeClr val="dk1"/>
                </a:solidFill>
              </a:rPr>
              <a:t>(1992-2023)</a:t>
            </a:r>
            <a:endParaRPr b="1" sz="1050">
              <a:solidFill>
                <a:schemeClr val="dk1"/>
              </a:solidFill>
            </a:endParaRPr>
          </a:p>
          <a:p>
            <a:pPr indent="-295275" lvl="0" marL="457200" rtl="0" algn="l">
              <a:lnSpc>
                <a:spcPct val="115000"/>
              </a:lnSpc>
              <a:spcBef>
                <a:spcPts val="1200"/>
              </a:spcBef>
              <a:spcAft>
                <a:spcPts val="0"/>
              </a:spcAft>
              <a:buClr>
                <a:schemeClr val="dk1"/>
              </a:buClr>
              <a:buSzPts val="1050"/>
              <a:buChar char="●"/>
            </a:pPr>
            <a:r>
              <a:rPr b="1" lang="en" sz="1050">
                <a:solidFill>
                  <a:schemeClr val="dk1"/>
                </a:solidFill>
              </a:rPr>
              <a:t>Source:</a:t>
            </a:r>
            <a:r>
              <a:rPr lang="en" sz="1050">
                <a:solidFill>
                  <a:schemeClr val="dk1"/>
                </a:solidFill>
              </a:rPr>
              <a:t> World Bank Open Data, Bloomberg &amp; International Monetary Fund (IMF)</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Shape:</a:t>
            </a:r>
            <a:r>
              <a:rPr lang="en" sz="1050">
                <a:solidFill>
                  <a:schemeClr val="dk1"/>
                </a:solidFill>
              </a:rPr>
              <a:t> 195 rows | 34 columns </a:t>
            </a:r>
            <a:endParaRPr sz="1050">
              <a:solidFill>
                <a:schemeClr val="dk1"/>
              </a:solidFill>
            </a:endParaRPr>
          </a:p>
          <a:p>
            <a:pPr indent="0" lvl="0" marL="0" rtl="0" algn="l">
              <a:lnSpc>
                <a:spcPct val="115000"/>
              </a:lnSpc>
              <a:spcBef>
                <a:spcPts val="1200"/>
              </a:spcBef>
              <a:spcAft>
                <a:spcPts val="0"/>
              </a:spcAft>
              <a:buNone/>
            </a:pPr>
            <a:r>
              <a:rPr b="1" lang="en" sz="1050">
                <a:solidFill>
                  <a:schemeClr val="dk1"/>
                </a:solidFill>
                <a:highlight>
                  <a:srgbClr val="FFFFFF"/>
                </a:highlight>
              </a:rPr>
              <a:t>Strengths</a:t>
            </a:r>
            <a:endParaRPr b="1" sz="1050">
              <a:solidFill>
                <a:schemeClr val="dk1"/>
              </a:solidFill>
              <a:highlight>
                <a:srgbClr val="FFFFFF"/>
              </a:highlight>
            </a:endParaRPr>
          </a:p>
          <a:p>
            <a:pPr indent="-295275" lvl="0" marL="457200" rtl="0" algn="l">
              <a:lnSpc>
                <a:spcPct val="115000"/>
              </a:lnSpc>
              <a:spcBef>
                <a:spcPts val="1200"/>
              </a:spcBef>
              <a:spcAft>
                <a:spcPts val="0"/>
              </a:spcAft>
              <a:buClr>
                <a:schemeClr val="dk1"/>
              </a:buClr>
              <a:buSzPts val="1050"/>
              <a:buFont typeface="Helvetica Neue"/>
              <a:buChar char="●"/>
            </a:pPr>
            <a:r>
              <a:rPr b="1" lang="en" sz="1050">
                <a:solidFill>
                  <a:schemeClr val="dk1"/>
                </a:solidFill>
              </a:rPr>
              <a:t>Complete </a:t>
            </a:r>
            <a:r>
              <a:rPr b="1" lang="en" sz="1050">
                <a:solidFill>
                  <a:schemeClr val="dk1"/>
                </a:solidFill>
              </a:rPr>
              <a:t>dataset </a:t>
            </a:r>
            <a:r>
              <a:rPr lang="en" sz="1050">
                <a:solidFill>
                  <a:schemeClr val="dk1"/>
                </a:solidFill>
              </a:rPr>
              <a:t>with few null values</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b="1" lang="en" sz="1050">
                <a:solidFill>
                  <a:schemeClr val="dk1"/>
                </a:solidFill>
              </a:rPr>
              <a:t>Same Data Types </a:t>
            </a:r>
            <a:r>
              <a:rPr lang="en" sz="1050">
                <a:solidFill>
                  <a:schemeClr val="dk1"/>
                </a:solidFill>
              </a:rPr>
              <a:t>(except NaN)</a:t>
            </a:r>
            <a:endParaRPr sz="1050">
              <a:solidFill>
                <a:schemeClr val="dk1"/>
              </a:solidFill>
            </a:endParaRPr>
          </a:p>
          <a:p>
            <a:pPr indent="-295275" lvl="0" marL="457200" rtl="0" algn="l">
              <a:lnSpc>
                <a:spcPct val="115000"/>
              </a:lnSpc>
              <a:spcBef>
                <a:spcPts val="0"/>
              </a:spcBef>
              <a:spcAft>
                <a:spcPts val="0"/>
              </a:spcAft>
              <a:buClr>
                <a:schemeClr val="dk1"/>
              </a:buClr>
              <a:buSzPts val="1050"/>
              <a:buChar char="●"/>
            </a:pPr>
            <a:r>
              <a:rPr lang="en" sz="1050">
                <a:solidFill>
                  <a:schemeClr val="dk1"/>
                </a:solidFill>
              </a:rPr>
              <a:t>Available in the</a:t>
            </a:r>
            <a:r>
              <a:rPr b="1" lang="en" sz="1050">
                <a:solidFill>
                  <a:schemeClr val="dk1"/>
                </a:solidFill>
              </a:rPr>
              <a:t> same currency (current US$)</a:t>
            </a:r>
            <a:endParaRPr sz="1050">
              <a:solidFill>
                <a:schemeClr val="dk1"/>
              </a:solidFill>
            </a:endParaRPr>
          </a:p>
          <a:p>
            <a:pPr indent="0" lvl="0" marL="0" rtl="0" algn="l">
              <a:lnSpc>
                <a:spcPct val="115000"/>
              </a:lnSpc>
              <a:spcBef>
                <a:spcPts val="1200"/>
              </a:spcBef>
              <a:spcAft>
                <a:spcPts val="0"/>
              </a:spcAft>
              <a:buNone/>
            </a:pPr>
            <a:r>
              <a:rPr b="1" lang="en" sz="1050">
                <a:solidFill>
                  <a:schemeClr val="dk1"/>
                </a:solidFill>
                <a:highlight>
                  <a:srgbClr val="FFFFFF"/>
                </a:highlight>
              </a:rPr>
              <a:t>Weaknesses</a:t>
            </a:r>
            <a:endParaRPr b="1" sz="1050">
              <a:solidFill>
                <a:schemeClr val="dk1"/>
              </a:solidFill>
              <a:highlight>
                <a:srgbClr val="FFFFFF"/>
              </a:highlight>
            </a:endParaRPr>
          </a:p>
          <a:p>
            <a:pPr indent="-295275" lvl="0" marL="457200" rtl="0" algn="l">
              <a:lnSpc>
                <a:spcPct val="115000"/>
              </a:lnSpc>
              <a:spcBef>
                <a:spcPts val="1200"/>
              </a:spcBef>
              <a:spcAft>
                <a:spcPts val="0"/>
              </a:spcAft>
              <a:buClr>
                <a:schemeClr val="dk1"/>
              </a:buClr>
              <a:buSzPts val="1050"/>
              <a:buFont typeface="Helvetica Neue"/>
              <a:buChar char="●"/>
            </a:pPr>
            <a:r>
              <a:rPr b="1" lang="en" sz="1050">
                <a:solidFill>
                  <a:schemeClr val="dk1"/>
                </a:solidFill>
                <a:highlight>
                  <a:srgbClr val="FFFFFF"/>
                </a:highlight>
              </a:rPr>
              <a:t>Hard to fill null values</a:t>
            </a:r>
            <a:r>
              <a:rPr lang="en" sz="1050">
                <a:solidFill>
                  <a:schemeClr val="dk1"/>
                </a:solidFill>
                <a:highlight>
                  <a:srgbClr val="FFFFFF"/>
                </a:highlight>
              </a:rPr>
              <a:t>. Some countries have estimations (official sources) for some years instead of the real gdp per capita or </a:t>
            </a:r>
            <a:endParaRPr sz="1050">
              <a:solidFill>
                <a:schemeClr val="dk1"/>
              </a:solidFill>
              <a:highlight>
                <a:srgbClr val="FFFFFF"/>
              </a:highlight>
            </a:endParaRPr>
          </a:p>
          <a:p>
            <a:pPr indent="-295275" lvl="0" marL="457200" rtl="0" algn="l">
              <a:lnSpc>
                <a:spcPct val="115000"/>
              </a:lnSpc>
              <a:spcBef>
                <a:spcPts val="0"/>
              </a:spcBef>
              <a:spcAft>
                <a:spcPts val="0"/>
              </a:spcAft>
              <a:buClr>
                <a:schemeClr val="dk1"/>
              </a:buClr>
              <a:buSzPts val="1050"/>
              <a:buFont typeface="Helvetica Neue"/>
              <a:buChar char="●"/>
            </a:pPr>
            <a:r>
              <a:rPr b="1" lang="en" sz="1050">
                <a:solidFill>
                  <a:schemeClr val="dk1"/>
                </a:solidFill>
                <a:highlight>
                  <a:srgbClr val="FFFFFF"/>
                </a:highlight>
              </a:rPr>
              <a:t>A lot of countries to filter </a:t>
            </a:r>
            <a:r>
              <a:rPr lang="en" sz="1050">
                <a:solidFill>
                  <a:schemeClr val="dk1"/>
                </a:solidFill>
                <a:highlight>
                  <a:srgbClr val="FFFFFF"/>
                </a:highlight>
              </a:rPr>
              <a:t>in the sources websites with regions and areas not considered a country (e.g. West Africa, East Asia, or others in our controversial countries list)</a:t>
            </a:r>
            <a:endParaRPr sz="1050">
              <a:solidFill>
                <a:schemeClr val="dk1"/>
              </a:solidFill>
              <a:highlight>
                <a:srgbClr val="FFFFFF"/>
              </a:highlight>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pic>
        <p:nvPicPr>
          <p:cNvPr id="223" name="Google Shape;223;p46"/>
          <p:cNvPicPr preferRelativeResize="0"/>
          <p:nvPr/>
        </p:nvPicPr>
        <p:blipFill>
          <a:blip r:embed="rId5">
            <a:alphaModFix/>
          </a:blip>
          <a:stretch>
            <a:fillRect/>
          </a:stretch>
        </p:blipFill>
        <p:spPr>
          <a:xfrm>
            <a:off x="6243725" y="1454150"/>
            <a:ext cx="1822825" cy="1822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4">
            <a:alphaModFix/>
          </a:blip>
          <a:stretch>
            <a:fillRect/>
          </a:stretch>
        </a:blipFill>
      </p:bgPr>
    </p:bg>
    <p:spTree>
      <p:nvGrpSpPr>
        <p:cNvPr id="227" name="Shape 227"/>
        <p:cNvGrpSpPr/>
        <p:nvPr/>
      </p:nvGrpSpPr>
      <p:grpSpPr>
        <a:xfrm>
          <a:off x="0" y="0"/>
          <a:ext cx="0" cy="0"/>
          <a:chOff x="0" y="0"/>
          <a:chExt cx="0" cy="0"/>
        </a:xfrm>
      </p:grpSpPr>
      <p:sp>
        <p:nvSpPr>
          <p:cNvPr id="228" name="Google Shape;228;p47"/>
          <p:cNvSpPr/>
          <p:nvPr/>
        </p:nvSpPr>
        <p:spPr>
          <a:xfrm>
            <a:off x="561600" y="643440"/>
            <a:ext cx="6318600" cy="50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sz="2000">
                <a:solidFill>
                  <a:srgbClr val="2DC5FA"/>
                </a:solidFill>
                <a:latin typeface="Montserrat"/>
                <a:ea typeface="Montserrat"/>
                <a:cs typeface="Montserrat"/>
                <a:sym typeface="Montserrat"/>
              </a:rPr>
              <a:t>Data Wrangling and Cleaning</a:t>
            </a:r>
            <a:endParaRPr b="0" i="0" sz="2000" u="none" cap="none" strike="noStrike">
              <a:latin typeface="Arial"/>
              <a:ea typeface="Arial"/>
              <a:cs typeface="Arial"/>
              <a:sym typeface="Arial"/>
            </a:endParaRPr>
          </a:p>
        </p:txBody>
      </p:sp>
      <p:sp>
        <p:nvSpPr>
          <p:cNvPr id="229" name="Google Shape;229;p47"/>
          <p:cNvSpPr/>
          <p:nvPr/>
        </p:nvSpPr>
        <p:spPr>
          <a:xfrm>
            <a:off x="94320" y="55313"/>
            <a:ext cx="2061600" cy="218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500" u="none" cap="none" strike="noStrike">
                <a:solidFill>
                  <a:srgbClr val="B7B7B7"/>
                </a:solidFill>
                <a:latin typeface="Montserrat"/>
                <a:ea typeface="Montserrat"/>
                <a:cs typeface="Montserrat"/>
                <a:sym typeface="Montserrat"/>
              </a:rPr>
              <a:t>IRONHACK BOOTCAMP </a:t>
            </a:r>
            <a:r>
              <a:rPr b="1" lang="en" sz="500">
                <a:solidFill>
                  <a:srgbClr val="B7B7B7"/>
                </a:solidFill>
                <a:latin typeface="Montserrat"/>
                <a:ea typeface="Montserrat"/>
                <a:cs typeface="Montserrat"/>
                <a:sym typeface="Montserrat"/>
              </a:rPr>
              <a:t>DA JAN 31</a:t>
            </a:r>
            <a:endParaRPr b="0" i="0" sz="500" u="none" cap="none" strike="noStrike">
              <a:latin typeface="Arial"/>
              <a:ea typeface="Arial"/>
              <a:cs typeface="Arial"/>
              <a:sym typeface="Arial"/>
            </a:endParaRPr>
          </a:p>
        </p:txBody>
      </p:sp>
      <p:sp>
        <p:nvSpPr>
          <p:cNvPr id="230" name="Google Shape;230;p47"/>
          <p:cNvSpPr txBox="1"/>
          <p:nvPr/>
        </p:nvSpPr>
        <p:spPr>
          <a:xfrm>
            <a:off x="650800" y="1087675"/>
            <a:ext cx="3697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u="sng">
                <a:solidFill>
                  <a:srgbClr val="444746"/>
                </a:solidFill>
              </a:rPr>
              <a:t>Data Wrangling and Cleaning methods</a:t>
            </a:r>
            <a:endParaRPr u="sng"/>
          </a:p>
        </p:txBody>
      </p:sp>
      <p:sp>
        <p:nvSpPr>
          <p:cNvPr id="231" name="Google Shape;231;p47"/>
          <p:cNvSpPr txBox="1"/>
          <p:nvPr/>
        </p:nvSpPr>
        <p:spPr>
          <a:xfrm>
            <a:off x="675575" y="1560238"/>
            <a:ext cx="899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a:solidFill>
                  <a:srgbClr val="2DC5FA"/>
                </a:solidFill>
              </a:rPr>
              <a:t>Olympic Dataset</a:t>
            </a:r>
            <a:endParaRPr b="1">
              <a:solidFill>
                <a:srgbClr val="2DC5FA"/>
              </a:solidFill>
            </a:endParaRPr>
          </a:p>
        </p:txBody>
      </p:sp>
      <p:cxnSp>
        <p:nvCxnSpPr>
          <p:cNvPr id="232" name="Google Shape;232;p47"/>
          <p:cNvCxnSpPr>
            <a:endCxn id="233" idx="1"/>
          </p:cNvCxnSpPr>
          <p:nvPr/>
        </p:nvCxnSpPr>
        <p:spPr>
          <a:xfrm>
            <a:off x="1702175" y="1897700"/>
            <a:ext cx="372000" cy="3900"/>
          </a:xfrm>
          <a:prstGeom prst="straightConnector1">
            <a:avLst/>
          </a:prstGeom>
          <a:noFill/>
          <a:ln cap="flat" cmpd="sng" w="9525">
            <a:solidFill>
              <a:srgbClr val="2DC5FA"/>
            </a:solidFill>
            <a:prstDash val="solid"/>
            <a:round/>
            <a:headEnd len="med" w="med" type="none"/>
            <a:tailEnd len="med" w="med" type="triangle"/>
          </a:ln>
        </p:spPr>
      </p:cxnSp>
      <p:sp>
        <p:nvSpPr>
          <p:cNvPr id="234" name="Google Shape;234;p47"/>
          <p:cNvSpPr txBox="1"/>
          <p:nvPr/>
        </p:nvSpPr>
        <p:spPr>
          <a:xfrm>
            <a:off x="2364075" y="1639550"/>
            <a:ext cx="1924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u="sng"/>
          </a:p>
        </p:txBody>
      </p:sp>
      <p:sp>
        <p:nvSpPr>
          <p:cNvPr id="233" name="Google Shape;233;p47"/>
          <p:cNvSpPr txBox="1"/>
          <p:nvPr/>
        </p:nvSpPr>
        <p:spPr>
          <a:xfrm>
            <a:off x="2074175" y="1569500"/>
            <a:ext cx="3619500" cy="664200"/>
          </a:xfrm>
          <a:prstGeom prst="rect">
            <a:avLst/>
          </a:prstGeom>
          <a:noFill/>
          <a:ln>
            <a:noFill/>
          </a:ln>
        </p:spPr>
        <p:txBody>
          <a:bodyPr anchorCtr="0" anchor="t" bIns="91425" lIns="91425" spcFirstLastPara="1" rIns="91425" wrap="square" tIns="91425">
            <a:spAutoFit/>
          </a:bodyPr>
          <a:lstStyle/>
          <a:p>
            <a:pPr indent="-273050" lvl="0" marL="457200" rtl="0" algn="l">
              <a:lnSpc>
                <a:spcPct val="115000"/>
              </a:lnSpc>
              <a:spcBef>
                <a:spcPts val="0"/>
              </a:spcBef>
              <a:spcAft>
                <a:spcPts val="0"/>
              </a:spcAft>
              <a:buClr>
                <a:srgbClr val="444746"/>
              </a:buClr>
              <a:buSzPts val="700"/>
              <a:buChar char="●"/>
            </a:pPr>
            <a:r>
              <a:rPr lang="en" sz="700">
                <a:solidFill>
                  <a:srgbClr val="444746"/>
                </a:solidFill>
              </a:rPr>
              <a:t>Replace NA values as "No Medal" string on Medal column</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Duplicated medals per event</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Standardize all city names to English</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Add ‘regions’ column with Country names</a:t>
            </a:r>
            <a:endParaRPr sz="700">
              <a:solidFill>
                <a:srgbClr val="444746"/>
              </a:solidFill>
            </a:endParaRPr>
          </a:p>
        </p:txBody>
      </p:sp>
      <p:sp>
        <p:nvSpPr>
          <p:cNvPr id="235" name="Google Shape;235;p47"/>
          <p:cNvSpPr txBox="1"/>
          <p:nvPr/>
        </p:nvSpPr>
        <p:spPr>
          <a:xfrm>
            <a:off x="675575" y="2280625"/>
            <a:ext cx="899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a:solidFill>
                  <a:srgbClr val="2DC5FA"/>
                </a:solidFill>
              </a:rPr>
              <a:t>GDP</a:t>
            </a:r>
            <a:endParaRPr b="1">
              <a:solidFill>
                <a:srgbClr val="2DC5FA"/>
              </a:solidFill>
            </a:endParaRPr>
          </a:p>
        </p:txBody>
      </p:sp>
      <p:sp>
        <p:nvSpPr>
          <p:cNvPr id="236" name="Google Shape;236;p47"/>
          <p:cNvSpPr txBox="1"/>
          <p:nvPr/>
        </p:nvSpPr>
        <p:spPr>
          <a:xfrm>
            <a:off x="2074175" y="2210550"/>
            <a:ext cx="3619500" cy="540300"/>
          </a:xfrm>
          <a:prstGeom prst="rect">
            <a:avLst/>
          </a:prstGeom>
          <a:noFill/>
          <a:ln>
            <a:noFill/>
          </a:ln>
        </p:spPr>
        <p:txBody>
          <a:bodyPr anchorCtr="0" anchor="t" bIns="91425" lIns="91425" spcFirstLastPara="1" rIns="91425" wrap="square" tIns="91425">
            <a:spAutoFit/>
          </a:bodyPr>
          <a:lstStyle/>
          <a:p>
            <a:pPr indent="-273050" lvl="0" marL="457200" rtl="0" algn="l">
              <a:lnSpc>
                <a:spcPct val="115000"/>
              </a:lnSpc>
              <a:spcBef>
                <a:spcPts val="0"/>
              </a:spcBef>
              <a:spcAft>
                <a:spcPts val="0"/>
              </a:spcAft>
              <a:buClr>
                <a:srgbClr val="444746"/>
              </a:buClr>
              <a:buSzPts val="700"/>
              <a:buChar char="●"/>
            </a:pPr>
            <a:r>
              <a:rPr lang="en" sz="700">
                <a:solidFill>
                  <a:srgbClr val="444746"/>
                </a:solidFill>
              </a:rPr>
              <a:t>Drop some blacklisted countries</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Combine olympic and gdp dataframes</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Grouping the countries (to compute the gdp per capita effect as a whole)</a:t>
            </a:r>
            <a:endParaRPr sz="700">
              <a:solidFill>
                <a:srgbClr val="444746"/>
              </a:solidFill>
            </a:endParaRPr>
          </a:p>
        </p:txBody>
      </p:sp>
      <p:cxnSp>
        <p:nvCxnSpPr>
          <p:cNvPr id="237" name="Google Shape;237;p47"/>
          <p:cNvCxnSpPr>
            <a:endCxn id="236" idx="1"/>
          </p:cNvCxnSpPr>
          <p:nvPr/>
        </p:nvCxnSpPr>
        <p:spPr>
          <a:xfrm flipH="1" rot="10800000">
            <a:off x="1698875" y="2480700"/>
            <a:ext cx="375300" cy="1800"/>
          </a:xfrm>
          <a:prstGeom prst="straightConnector1">
            <a:avLst/>
          </a:prstGeom>
          <a:noFill/>
          <a:ln cap="flat" cmpd="sng" w="9525">
            <a:solidFill>
              <a:srgbClr val="2DC5FA"/>
            </a:solidFill>
            <a:prstDash val="solid"/>
            <a:round/>
            <a:headEnd len="med" w="med" type="none"/>
            <a:tailEnd len="med" w="med" type="triangle"/>
          </a:ln>
        </p:spPr>
      </p:cxnSp>
      <p:sp>
        <p:nvSpPr>
          <p:cNvPr id="238" name="Google Shape;238;p47"/>
          <p:cNvSpPr txBox="1"/>
          <p:nvPr/>
        </p:nvSpPr>
        <p:spPr>
          <a:xfrm>
            <a:off x="593525" y="3067850"/>
            <a:ext cx="1063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a:solidFill>
                  <a:srgbClr val="2DC5FA"/>
                </a:solidFill>
              </a:rPr>
              <a:t>Timezone</a:t>
            </a:r>
            <a:endParaRPr b="1">
              <a:solidFill>
                <a:srgbClr val="2DC5FA"/>
              </a:solidFill>
            </a:endParaRPr>
          </a:p>
        </p:txBody>
      </p:sp>
      <p:sp>
        <p:nvSpPr>
          <p:cNvPr id="239" name="Google Shape;239;p47"/>
          <p:cNvSpPr txBox="1"/>
          <p:nvPr/>
        </p:nvSpPr>
        <p:spPr>
          <a:xfrm>
            <a:off x="2074175" y="2997800"/>
            <a:ext cx="3619500" cy="788100"/>
          </a:xfrm>
          <a:prstGeom prst="rect">
            <a:avLst/>
          </a:prstGeom>
          <a:noFill/>
          <a:ln>
            <a:noFill/>
          </a:ln>
        </p:spPr>
        <p:txBody>
          <a:bodyPr anchorCtr="0" anchor="t" bIns="91425" lIns="91425" spcFirstLastPara="1" rIns="91425" wrap="square" tIns="91425">
            <a:spAutoFit/>
          </a:bodyPr>
          <a:lstStyle/>
          <a:p>
            <a:pPr indent="-273050" lvl="0" marL="457200" rtl="0" algn="l">
              <a:lnSpc>
                <a:spcPct val="115000"/>
              </a:lnSpc>
              <a:spcBef>
                <a:spcPts val="0"/>
              </a:spcBef>
              <a:spcAft>
                <a:spcPts val="0"/>
              </a:spcAft>
              <a:buClr>
                <a:srgbClr val="444746"/>
              </a:buClr>
              <a:buSzPts val="700"/>
              <a:buChar char="●"/>
            </a:pPr>
            <a:r>
              <a:rPr lang="en" sz="700">
                <a:solidFill>
                  <a:srgbClr val="444746"/>
                </a:solidFill>
              </a:rPr>
              <a:t>Drop blacklisted countries</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Merge podium and time zones files in one</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Use function to get  time zones ranges</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Grouping </a:t>
            </a:r>
            <a:r>
              <a:rPr lang="en" sz="700">
                <a:solidFill>
                  <a:srgbClr val="444746"/>
                </a:solidFill>
              </a:rPr>
              <a:t>countries</a:t>
            </a:r>
            <a:r>
              <a:rPr lang="en" sz="700">
                <a:solidFill>
                  <a:srgbClr val="444746"/>
                </a:solidFill>
              </a:rPr>
              <a:t> by range and count of medals per range</a:t>
            </a:r>
            <a:endParaRPr sz="700">
              <a:solidFill>
                <a:srgbClr val="444746"/>
              </a:solidFill>
            </a:endParaRPr>
          </a:p>
          <a:p>
            <a:pPr indent="-273050" lvl="0" marL="457200" rtl="0" algn="l">
              <a:lnSpc>
                <a:spcPct val="115000"/>
              </a:lnSpc>
              <a:spcBef>
                <a:spcPts val="0"/>
              </a:spcBef>
              <a:spcAft>
                <a:spcPts val="0"/>
              </a:spcAft>
              <a:buClr>
                <a:srgbClr val="444746"/>
              </a:buClr>
              <a:buSzPts val="700"/>
              <a:buChar char="●"/>
            </a:pPr>
            <a:r>
              <a:rPr lang="en" sz="700">
                <a:solidFill>
                  <a:srgbClr val="444746"/>
                </a:solidFill>
              </a:rPr>
              <a:t>Massive</a:t>
            </a:r>
            <a:r>
              <a:rPr lang="en" sz="700">
                <a:solidFill>
                  <a:srgbClr val="444746"/>
                </a:solidFill>
              </a:rPr>
              <a:t> change in minutes column to be available to sum</a:t>
            </a:r>
            <a:endParaRPr sz="700">
              <a:solidFill>
                <a:srgbClr val="444746"/>
              </a:solidFill>
            </a:endParaRPr>
          </a:p>
        </p:txBody>
      </p:sp>
      <p:sp>
        <p:nvSpPr>
          <p:cNvPr id="240" name="Google Shape;240;p47"/>
          <p:cNvSpPr/>
          <p:nvPr/>
        </p:nvSpPr>
        <p:spPr>
          <a:xfrm>
            <a:off x="5631525" y="1417850"/>
            <a:ext cx="283500" cy="6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700">
                <a:solidFill>
                  <a:srgbClr val="2DC5FA"/>
                </a:solidFill>
                <a:latin typeface="Montserrat"/>
                <a:ea typeface="Montserrat"/>
                <a:cs typeface="Montserrat"/>
                <a:sym typeface="Montserrat"/>
              </a:rPr>
              <a:t>}</a:t>
            </a:r>
            <a:endParaRPr b="0" i="0" sz="3700" u="none" cap="none" strike="noStrike">
              <a:latin typeface="Arial"/>
              <a:ea typeface="Arial"/>
              <a:cs typeface="Arial"/>
              <a:sym typeface="Arial"/>
            </a:endParaRPr>
          </a:p>
        </p:txBody>
      </p:sp>
      <p:sp>
        <p:nvSpPr>
          <p:cNvPr id="241" name="Google Shape;241;p47"/>
          <p:cNvSpPr/>
          <p:nvPr/>
        </p:nvSpPr>
        <p:spPr>
          <a:xfrm>
            <a:off x="5631525" y="2839650"/>
            <a:ext cx="283500" cy="158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5400">
                <a:solidFill>
                  <a:srgbClr val="2DC5FA"/>
                </a:solidFill>
                <a:latin typeface="Montserrat"/>
                <a:ea typeface="Montserrat"/>
                <a:cs typeface="Montserrat"/>
                <a:sym typeface="Montserrat"/>
              </a:rPr>
              <a:t>}</a:t>
            </a:r>
            <a:endParaRPr b="0" i="0" sz="5400" u="none" cap="none" strike="noStrike">
              <a:latin typeface="Arial"/>
              <a:ea typeface="Arial"/>
              <a:cs typeface="Arial"/>
              <a:sym typeface="Arial"/>
            </a:endParaRPr>
          </a:p>
        </p:txBody>
      </p:sp>
      <p:sp>
        <p:nvSpPr>
          <p:cNvPr id="242" name="Google Shape;242;p47"/>
          <p:cNvSpPr/>
          <p:nvPr/>
        </p:nvSpPr>
        <p:spPr>
          <a:xfrm>
            <a:off x="5631525" y="2109800"/>
            <a:ext cx="283500" cy="6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700">
                <a:solidFill>
                  <a:srgbClr val="2DC5FA"/>
                </a:solidFill>
                <a:latin typeface="Montserrat"/>
                <a:ea typeface="Montserrat"/>
                <a:cs typeface="Montserrat"/>
                <a:sym typeface="Montserrat"/>
              </a:rPr>
              <a:t>}</a:t>
            </a:r>
            <a:endParaRPr b="0" i="0" sz="3700" u="none" cap="none" strike="noStrike">
              <a:latin typeface="Arial"/>
              <a:ea typeface="Arial"/>
              <a:cs typeface="Arial"/>
              <a:sym typeface="Arial"/>
            </a:endParaRPr>
          </a:p>
        </p:txBody>
      </p:sp>
      <p:sp>
        <p:nvSpPr>
          <p:cNvPr id="243" name="Google Shape;243;p47"/>
          <p:cNvSpPr/>
          <p:nvPr/>
        </p:nvSpPr>
        <p:spPr>
          <a:xfrm>
            <a:off x="5631525" y="3694350"/>
            <a:ext cx="283500" cy="6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3700" u="none" cap="none" strike="noStrike">
              <a:latin typeface="Arial"/>
              <a:ea typeface="Arial"/>
              <a:cs typeface="Arial"/>
              <a:sym typeface="Arial"/>
            </a:endParaRPr>
          </a:p>
        </p:txBody>
      </p:sp>
      <p:sp>
        <p:nvSpPr>
          <p:cNvPr id="244" name="Google Shape;244;p47"/>
          <p:cNvSpPr txBox="1"/>
          <p:nvPr/>
        </p:nvSpPr>
        <p:spPr>
          <a:xfrm>
            <a:off x="5915025" y="1539538"/>
            <a:ext cx="3619500" cy="6894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Clr>
                <a:schemeClr val="dk1"/>
              </a:buClr>
              <a:buSzPts val="1100"/>
              <a:buFont typeface="Arial"/>
              <a:buNone/>
            </a:pPr>
            <a:r>
              <a:rPr lang="en" sz="700">
                <a:solidFill>
                  <a:schemeClr val="dk2"/>
                </a:solidFill>
              </a:rPr>
              <a:t>apply</a:t>
            </a:r>
            <a:r>
              <a:rPr lang="en" sz="700">
                <a:solidFill>
                  <a:srgbClr val="444746"/>
                </a:solidFill>
              </a:rPr>
              <a:t>.(</a:t>
            </a:r>
            <a:r>
              <a:rPr lang="en" sz="700">
                <a:solidFill>
                  <a:srgbClr val="188038"/>
                </a:solidFill>
              </a:rPr>
              <a:t>lambda…</a:t>
            </a:r>
            <a:r>
              <a:rPr lang="en" sz="700">
                <a:solidFill>
                  <a:srgbClr val="444746"/>
                </a:solidFill>
              </a:rPr>
              <a:t>)</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drop_duplicates</a:t>
            </a:r>
            <a:endParaRPr sz="700">
              <a:solidFill>
                <a:srgbClr val="444746"/>
              </a:solidFill>
            </a:endParaRPr>
          </a:p>
          <a:p>
            <a:pPr indent="0" lvl="0" marL="0" rtl="0" algn="l">
              <a:lnSpc>
                <a:spcPct val="10000"/>
              </a:lnSpc>
              <a:spcBef>
                <a:spcPts val="1200"/>
              </a:spcBef>
              <a:spcAft>
                <a:spcPts val="0"/>
              </a:spcAft>
              <a:buNone/>
            </a:pPr>
            <a:r>
              <a:rPr lang="en" sz="700">
                <a:solidFill>
                  <a:schemeClr val="dk2"/>
                </a:solidFill>
              </a:rPr>
              <a:t>replace</a:t>
            </a:r>
            <a:endParaRPr sz="700">
              <a:solidFill>
                <a:schemeClr val="dk2"/>
              </a:solidFill>
            </a:endParaRPr>
          </a:p>
          <a:p>
            <a:pPr indent="0" lvl="0" marL="0" rtl="0" algn="l">
              <a:lnSpc>
                <a:spcPct val="10000"/>
              </a:lnSpc>
              <a:spcBef>
                <a:spcPts val="1200"/>
              </a:spcBef>
              <a:spcAft>
                <a:spcPts val="1200"/>
              </a:spcAft>
              <a:buNone/>
            </a:pPr>
            <a:r>
              <a:rPr lang="en" sz="700">
                <a:solidFill>
                  <a:schemeClr val="dk2"/>
                </a:solidFill>
              </a:rPr>
              <a:t>merge</a:t>
            </a:r>
            <a:endParaRPr sz="700">
              <a:solidFill>
                <a:schemeClr val="dk2"/>
              </a:solidFill>
            </a:endParaRPr>
          </a:p>
        </p:txBody>
      </p:sp>
      <p:sp>
        <p:nvSpPr>
          <p:cNvPr id="245" name="Google Shape;245;p47"/>
          <p:cNvSpPr txBox="1"/>
          <p:nvPr/>
        </p:nvSpPr>
        <p:spPr>
          <a:xfrm>
            <a:off x="5966125" y="2280600"/>
            <a:ext cx="3619500" cy="5250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None/>
            </a:pPr>
            <a:r>
              <a:rPr lang="en" sz="700">
                <a:solidFill>
                  <a:schemeClr val="dk2"/>
                </a:solidFill>
              </a:rPr>
              <a:t>drop</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merge</a:t>
            </a:r>
            <a:endParaRPr sz="700">
              <a:solidFill>
                <a:srgbClr val="444746"/>
              </a:solidFill>
            </a:endParaRPr>
          </a:p>
          <a:p>
            <a:pPr indent="0" lvl="0" marL="0" rtl="0" algn="l">
              <a:lnSpc>
                <a:spcPct val="10000"/>
              </a:lnSpc>
              <a:spcBef>
                <a:spcPts val="1200"/>
              </a:spcBef>
              <a:spcAft>
                <a:spcPts val="1200"/>
              </a:spcAft>
              <a:buNone/>
            </a:pPr>
            <a:r>
              <a:rPr lang="en" sz="700">
                <a:solidFill>
                  <a:schemeClr val="dk2"/>
                </a:solidFill>
              </a:rPr>
              <a:t>groupby</a:t>
            </a:r>
            <a:endParaRPr sz="700">
              <a:solidFill>
                <a:schemeClr val="dk2"/>
              </a:solidFill>
            </a:endParaRPr>
          </a:p>
        </p:txBody>
      </p:sp>
      <p:sp>
        <p:nvSpPr>
          <p:cNvPr id="246" name="Google Shape;246;p47"/>
          <p:cNvSpPr txBox="1"/>
          <p:nvPr/>
        </p:nvSpPr>
        <p:spPr>
          <a:xfrm>
            <a:off x="5966125" y="2908750"/>
            <a:ext cx="3619500" cy="1183500"/>
          </a:xfrm>
          <a:prstGeom prst="rect">
            <a:avLst/>
          </a:prstGeom>
          <a:noFill/>
          <a:ln>
            <a:noFill/>
          </a:ln>
        </p:spPr>
        <p:txBody>
          <a:bodyPr anchorCtr="0" anchor="t" bIns="91425" lIns="91425" spcFirstLastPara="1" rIns="91425" wrap="square" tIns="91425">
            <a:spAutoFit/>
          </a:bodyPr>
          <a:lstStyle/>
          <a:p>
            <a:pPr indent="0" lvl="0" marL="0" rtl="0" algn="l">
              <a:lnSpc>
                <a:spcPct val="10000"/>
              </a:lnSpc>
              <a:spcBef>
                <a:spcPts val="0"/>
              </a:spcBef>
              <a:spcAft>
                <a:spcPts val="0"/>
              </a:spcAft>
              <a:buNone/>
            </a:pPr>
            <a:r>
              <a:rPr lang="en" sz="700">
                <a:solidFill>
                  <a:schemeClr val="dk2"/>
                </a:solidFill>
              </a:rPr>
              <a:t>drop</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merge</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apply.(lambda</a:t>
            </a:r>
            <a:r>
              <a:rPr lang="en" sz="700">
                <a:solidFill>
                  <a:schemeClr val="dk2"/>
                </a:solidFill>
              </a:rPr>
              <a:t>-..)</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grouby</a:t>
            </a:r>
            <a:endParaRPr sz="700">
              <a:solidFill>
                <a:schemeClr val="dk2"/>
              </a:solidFill>
            </a:endParaRPr>
          </a:p>
          <a:p>
            <a:pPr indent="0" lvl="0" marL="0" rtl="0" algn="l">
              <a:lnSpc>
                <a:spcPct val="10000"/>
              </a:lnSpc>
              <a:spcBef>
                <a:spcPts val="1200"/>
              </a:spcBef>
              <a:spcAft>
                <a:spcPts val="0"/>
              </a:spcAft>
              <a:buNone/>
            </a:pPr>
            <a:r>
              <a:rPr lang="en" sz="700">
                <a:solidFill>
                  <a:schemeClr val="dk2"/>
                </a:solidFill>
              </a:rPr>
              <a:t>map</a:t>
            </a:r>
            <a:endParaRPr sz="700">
              <a:solidFill>
                <a:schemeClr val="dk2"/>
              </a:solidFill>
            </a:endParaRPr>
          </a:p>
          <a:p>
            <a:pPr indent="0" lvl="0" marL="0" rtl="0" algn="l">
              <a:lnSpc>
                <a:spcPct val="10000"/>
              </a:lnSpc>
              <a:spcBef>
                <a:spcPts val="1200"/>
              </a:spcBef>
              <a:spcAft>
                <a:spcPts val="0"/>
              </a:spcAft>
              <a:buNone/>
            </a:pPr>
            <a:r>
              <a:t/>
            </a:r>
            <a:endParaRPr sz="700">
              <a:solidFill>
                <a:schemeClr val="dk2"/>
              </a:solidFill>
            </a:endParaRPr>
          </a:p>
          <a:p>
            <a:pPr indent="0" lvl="0" marL="0" rtl="0" algn="l">
              <a:lnSpc>
                <a:spcPct val="10000"/>
              </a:lnSpc>
              <a:spcBef>
                <a:spcPts val="1200"/>
              </a:spcBef>
              <a:spcAft>
                <a:spcPts val="1200"/>
              </a:spcAft>
              <a:buNone/>
            </a:pPr>
            <a:r>
              <a:t/>
            </a:r>
            <a:endParaRPr sz="700">
              <a:solidFill>
                <a:schemeClr val="dk2"/>
              </a:solidFill>
            </a:endParaRPr>
          </a:p>
        </p:txBody>
      </p:sp>
      <p:sp>
        <p:nvSpPr>
          <p:cNvPr id="247" name="Google Shape;247;p47"/>
          <p:cNvSpPr/>
          <p:nvPr/>
        </p:nvSpPr>
        <p:spPr>
          <a:xfrm>
            <a:off x="773675" y="3924200"/>
            <a:ext cx="702900" cy="3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47"/>
          <p:cNvSpPr txBox="1"/>
          <p:nvPr/>
        </p:nvSpPr>
        <p:spPr>
          <a:xfrm>
            <a:off x="793625" y="3959000"/>
            <a:ext cx="6630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functions.py</a:t>
            </a:r>
            <a:endParaRPr sz="700"/>
          </a:p>
        </p:txBody>
      </p:sp>
      <p:cxnSp>
        <p:nvCxnSpPr>
          <p:cNvPr id="249" name="Google Shape;249;p47"/>
          <p:cNvCxnSpPr/>
          <p:nvPr/>
        </p:nvCxnSpPr>
        <p:spPr>
          <a:xfrm flipH="1" rot="10800000">
            <a:off x="1700525" y="3267050"/>
            <a:ext cx="375300" cy="1800"/>
          </a:xfrm>
          <a:prstGeom prst="straightConnector1">
            <a:avLst/>
          </a:prstGeom>
          <a:noFill/>
          <a:ln cap="flat" cmpd="sng" w="9525">
            <a:solidFill>
              <a:srgbClr val="2DC5FA"/>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